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78102" y="252171"/>
            <a:ext cx="9572625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45918" y="4407789"/>
            <a:ext cx="7900162" cy="720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2851404" cy="6859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2851404" cy="6859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2851404" cy="68595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4846" y="641680"/>
            <a:ext cx="10322306" cy="1123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47162" y="2336419"/>
            <a:ext cx="7297674" cy="3079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23588"/>
            <a:ext cx="1743075" cy="779145"/>
          </a:xfrm>
          <a:custGeom>
            <a:avLst/>
            <a:gdLst/>
            <a:ahLst/>
            <a:cxnLst/>
            <a:rect l="l" t="t" r="r" b="b"/>
            <a:pathLst>
              <a:path w="1743075" h="779145">
                <a:moveTo>
                  <a:pt x="1346200" y="0"/>
                </a:moveTo>
                <a:lnTo>
                  <a:pt x="0" y="0"/>
                </a:lnTo>
                <a:lnTo>
                  <a:pt x="0" y="778763"/>
                </a:lnTo>
                <a:lnTo>
                  <a:pt x="1346200" y="778763"/>
                </a:lnTo>
                <a:lnTo>
                  <a:pt x="1355891" y="777956"/>
                </a:lnTo>
                <a:lnTo>
                  <a:pt x="1363821" y="775827"/>
                </a:lnTo>
                <a:lnTo>
                  <a:pt x="1369988" y="772816"/>
                </a:lnTo>
                <a:lnTo>
                  <a:pt x="1374394" y="769366"/>
                </a:lnTo>
                <a:lnTo>
                  <a:pt x="1374394" y="764667"/>
                </a:lnTo>
                <a:lnTo>
                  <a:pt x="1379093" y="764667"/>
                </a:lnTo>
                <a:lnTo>
                  <a:pt x="1735582" y="408178"/>
                </a:lnTo>
                <a:lnTo>
                  <a:pt x="1740868" y="399587"/>
                </a:lnTo>
                <a:lnTo>
                  <a:pt x="1742630" y="388794"/>
                </a:lnTo>
                <a:lnTo>
                  <a:pt x="1740868" y="377120"/>
                </a:lnTo>
                <a:lnTo>
                  <a:pt x="1735582" y="365887"/>
                </a:lnTo>
                <a:lnTo>
                  <a:pt x="1379093" y="14097"/>
                </a:lnTo>
                <a:lnTo>
                  <a:pt x="1379093" y="9398"/>
                </a:lnTo>
                <a:lnTo>
                  <a:pt x="1374394" y="9398"/>
                </a:lnTo>
                <a:lnTo>
                  <a:pt x="1369988" y="5947"/>
                </a:lnTo>
                <a:lnTo>
                  <a:pt x="1363821" y="2936"/>
                </a:lnTo>
                <a:lnTo>
                  <a:pt x="1355891" y="807"/>
                </a:lnTo>
                <a:lnTo>
                  <a:pt x="134620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30346" y="2606421"/>
            <a:ext cx="513207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40">
                <a:solidFill>
                  <a:srgbClr val="252525"/>
                </a:solidFill>
                <a:latin typeface="Times New Roman"/>
                <a:cs typeface="Times New Roman"/>
              </a:rPr>
              <a:t>Warszawskie</a:t>
            </a:r>
            <a:r>
              <a:rPr dirty="0" sz="5400" spc="-9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252525"/>
                </a:solidFill>
                <a:latin typeface="Times New Roman"/>
                <a:cs typeface="Times New Roman"/>
              </a:rPr>
              <a:t>pyzy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6222" y="4126813"/>
            <a:ext cx="427164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40">
                <a:solidFill>
                  <a:srgbClr val="585858"/>
                </a:solidFill>
                <a:latin typeface="Times New Roman"/>
                <a:cs typeface="Times New Roman"/>
              </a:rPr>
              <a:t>Takie </a:t>
            </a:r>
            <a:r>
              <a:rPr dirty="0" sz="2500" spc="-5">
                <a:solidFill>
                  <a:srgbClr val="585858"/>
                </a:solidFill>
                <a:latin typeface="Times New Roman"/>
                <a:cs typeface="Times New Roman"/>
              </a:rPr>
              <a:t>jak na Bazarze</a:t>
            </a:r>
            <a:r>
              <a:rPr dirty="0" sz="2500" spc="8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2500" spc="-5">
                <a:solidFill>
                  <a:srgbClr val="585858"/>
                </a:solidFill>
                <a:latin typeface="Times New Roman"/>
                <a:cs typeface="Times New Roman"/>
              </a:rPr>
              <a:t>Różyckiego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753" y="1356740"/>
            <a:ext cx="4858385" cy="24650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Wystudzone </a:t>
            </a:r>
            <a:r>
              <a:rPr dirty="0"/>
              <a:t>ziemniaki</a:t>
            </a:r>
            <a:r>
              <a:rPr dirty="0" spc="-70"/>
              <a:t> </a:t>
            </a:r>
            <a:r>
              <a:rPr dirty="0"/>
              <a:t>obierz  ze skórki. </a:t>
            </a:r>
            <a:r>
              <a:rPr dirty="0" spc="-5"/>
              <a:t>Sprawdź, </a:t>
            </a:r>
            <a:r>
              <a:rPr dirty="0"/>
              <a:t>czy po  ugotowaniu skórka</a:t>
            </a:r>
            <a:r>
              <a:rPr dirty="0" spc="-85"/>
              <a:t> </a:t>
            </a:r>
            <a:r>
              <a:rPr dirty="0"/>
              <a:t>schodzi</a:t>
            </a:r>
          </a:p>
          <a:p>
            <a:pPr marL="12700" marR="817880">
              <a:lnSpc>
                <a:spcPct val="100000"/>
              </a:lnSpc>
            </a:pPr>
            <a:r>
              <a:rPr dirty="0"/>
              <a:t>łatwiej czy trudniej niż</a:t>
            </a:r>
            <a:r>
              <a:rPr dirty="0" spc="-100"/>
              <a:t> </a:t>
            </a:r>
            <a:r>
              <a:rPr dirty="0"/>
              <a:t>z  surowego</a:t>
            </a:r>
            <a:r>
              <a:rPr dirty="0" spc="-50"/>
              <a:t> </a:t>
            </a:r>
            <a:r>
              <a:rPr dirty="0"/>
              <a:t>kartofla?</a:t>
            </a:r>
          </a:p>
        </p:txBody>
      </p:sp>
      <p:sp>
        <p:nvSpPr>
          <p:cNvPr id="3" name="object 3"/>
          <p:cNvSpPr/>
          <p:nvPr/>
        </p:nvSpPr>
        <p:spPr>
          <a:xfrm>
            <a:off x="5469635" y="653795"/>
            <a:ext cx="6537959" cy="4902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897" y="96139"/>
            <a:ext cx="1065149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888615" marR="5080" indent="-287655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Ugotowane </a:t>
            </a:r>
            <a:r>
              <a:rPr dirty="0" sz="3600"/>
              <a:t>i obrane ze skórki </a:t>
            </a:r>
            <a:r>
              <a:rPr dirty="0" sz="3600" spc="-5"/>
              <a:t>kartofle </a:t>
            </a:r>
            <a:r>
              <a:rPr dirty="0" sz="3600"/>
              <a:t>rozgnieć </a:t>
            </a:r>
            <a:r>
              <a:rPr dirty="0" sz="3600" spc="-5"/>
              <a:t>tłuczkiem  </a:t>
            </a:r>
            <a:r>
              <a:rPr dirty="0" sz="3600"/>
              <a:t>lub w </a:t>
            </a:r>
            <a:r>
              <a:rPr dirty="0" sz="3600" spc="-5"/>
              <a:t>robocie kuchennym.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6096000" y="2194560"/>
            <a:ext cx="5530596" cy="4148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00327" y="1955292"/>
            <a:ext cx="3544824" cy="4725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9900" y="18999"/>
            <a:ext cx="884809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5"/>
              <a:t>Teraz </a:t>
            </a:r>
            <a:r>
              <a:rPr dirty="0" spc="5"/>
              <a:t>czas </a:t>
            </a:r>
            <a:r>
              <a:rPr dirty="0"/>
              <a:t>na przygotowanie surowych ziemniaków</a:t>
            </a:r>
            <a:r>
              <a:rPr dirty="0" spc="-105"/>
              <a:t> </a:t>
            </a:r>
            <a:r>
              <a:rPr dirty="0"/>
              <a:t>;)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39900" y="996442"/>
            <a:ext cx="827595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252525"/>
                </a:solidFill>
                <a:latin typeface="Times New Roman"/>
                <a:cs typeface="Times New Roman"/>
              </a:rPr>
              <a:t>Pamiętasz? Zostało ich</a:t>
            </a:r>
            <a:r>
              <a:rPr dirty="0" sz="2800" spc="-25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252525"/>
                </a:solidFill>
                <a:latin typeface="Times New Roman"/>
                <a:cs typeface="Times New Roman"/>
              </a:rPr>
              <a:t>3kg.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252525"/>
                </a:solidFill>
                <a:latin typeface="Times New Roman"/>
                <a:cs typeface="Times New Roman"/>
              </a:rPr>
              <a:t>Poproś kogoś </a:t>
            </a:r>
            <a:r>
              <a:rPr dirty="0" sz="2800" spc="-5">
                <a:solidFill>
                  <a:srgbClr val="252525"/>
                </a:solidFill>
                <a:latin typeface="Times New Roman"/>
                <a:cs typeface="Times New Roman"/>
              </a:rPr>
              <a:t>dorosłego o pomoc w </a:t>
            </a:r>
            <a:r>
              <a:rPr dirty="0" sz="2800">
                <a:solidFill>
                  <a:srgbClr val="252525"/>
                </a:solidFill>
                <a:latin typeface="Times New Roman"/>
                <a:cs typeface="Times New Roman"/>
              </a:rPr>
              <a:t>obraniu </a:t>
            </a:r>
            <a:r>
              <a:rPr dirty="0" sz="2800" spc="-5">
                <a:solidFill>
                  <a:srgbClr val="252525"/>
                </a:solidFill>
                <a:latin typeface="Times New Roman"/>
                <a:cs typeface="Times New Roman"/>
              </a:rPr>
              <a:t>ich ze</a:t>
            </a:r>
            <a:r>
              <a:rPr dirty="0" sz="2800" spc="-10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52525"/>
                </a:solidFill>
                <a:latin typeface="Times New Roman"/>
                <a:cs typeface="Times New Roman"/>
              </a:rPr>
              <a:t>skórki.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16707" y="2057400"/>
            <a:ext cx="6121908" cy="4590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8542" y="115062"/>
            <a:ext cx="8355330" cy="14897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120"/>
              <a:t>Te </a:t>
            </a:r>
            <a:r>
              <a:rPr dirty="0" spc="-5"/>
              <a:t>surowe kartofle </a:t>
            </a:r>
            <a:r>
              <a:rPr dirty="0"/>
              <a:t>trzeba zetrzeć na najmniejszych  oczkach tarki </a:t>
            </a:r>
            <a:r>
              <a:rPr dirty="0" spc="5"/>
              <a:t>lub </a:t>
            </a:r>
            <a:r>
              <a:rPr dirty="0"/>
              <a:t>z użyciem robota</a:t>
            </a:r>
            <a:r>
              <a:rPr dirty="0" spc="-175"/>
              <a:t> </a:t>
            </a:r>
            <a:r>
              <a:rPr dirty="0"/>
              <a:t>kuchennego.</a:t>
            </a:r>
          </a:p>
          <a:p>
            <a:pPr algn="ctr" marL="635">
              <a:lnSpc>
                <a:spcPct val="100000"/>
              </a:lnSpc>
              <a:spcBef>
                <a:spcPts val="5"/>
              </a:spcBef>
            </a:pPr>
            <a:r>
              <a:rPr dirty="0" spc="-5"/>
              <a:t>Ostrożnie, </a:t>
            </a:r>
            <a:r>
              <a:rPr dirty="0"/>
              <a:t>poproś o pomoc kogoś</a:t>
            </a:r>
            <a:r>
              <a:rPr dirty="0" spc="-110"/>
              <a:t> </a:t>
            </a:r>
            <a:r>
              <a:rPr dirty="0"/>
              <a:t>dorosłego!</a:t>
            </a:r>
          </a:p>
        </p:txBody>
      </p:sp>
      <p:sp>
        <p:nvSpPr>
          <p:cNvPr id="3" name="object 3"/>
          <p:cNvSpPr/>
          <p:nvPr/>
        </p:nvSpPr>
        <p:spPr>
          <a:xfrm>
            <a:off x="234695" y="1830323"/>
            <a:ext cx="5609844" cy="4207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47459" y="1830323"/>
            <a:ext cx="5609844" cy="4207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3676" y="215011"/>
            <a:ext cx="8063865" cy="10020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049780" marR="5080" indent="-2037714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Starte surowe </a:t>
            </a:r>
            <a:r>
              <a:rPr dirty="0"/>
              <a:t>ziemniaki mają w sobie dużo</a:t>
            </a:r>
            <a:r>
              <a:rPr dirty="0" spc="-100"/>
              <a:t> </a:t>
            </a:r>
            <a:r>
              <a:rPr dirty="0"/>
              <a:t>soku,  który musimy</a:t>
            </a:r>
            <a:r>
              <a:rPr dirty="0" spc="-55"/>
              <a:t> </a:t>
            </a:r>
            <a:r>
              <a:rPr dirty="0"/>
              <a:t>odsączyć.</a:t>
            </a:r>
          </a:p>
        </p:txBody>
      </p:sp>
      <p:sp>
        <p:nvSpPr>
          <p:cNvPr id="3" name="object 3"/>
          <p:cNvSpPr/>
          <p:nvPr/>
        </p:nvSpPr>
        <p:spPr>
          <a:xfrm>
            <a:off x="193547" y="1996439"/>
            <a:ext cx="4792980" cy="3595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426964" y="1476755"/>
            <a:ext cx="6571488" cy="4928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1952" y="641680"/>
            <a:ext cx="874331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Czy </a:t>
            </a:r>
            <a:r>
              <a:rPr dirty="0" sz="3600" spc="-5"/>
              <a:t>wiesz, </a:t>
            </a:r>
            <a:r>
              <a:rPr dirty="0" sz="3600"/>
              <a:t>skąd </a:t>
            </a:r>
            <a:r>
              <a:rPr dirty="0" sz="3600" spc="-5"/>
              <a:t>się bierze </a:t>
            </a:r>
            <a:r>
              <a:rPr dirty="0" sz="3600"/>
              <a:t>mąka</a:t>
            </a:r>
            <a:r>
              <a:rPr dirty="0" sz="3600" spc="-20"/>
              <a:t> </a:t>
            </a:r>
            <a:r>
              <a:rPr dirty="0" sz="3600" spc="-5"/>
              <a:t>ziemniaczana?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094028" y="2530805"/>
            <a:ext cx="9352915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Zapytaj </a:t>
            </a:r>
            <a:r>
              <a:rPr dirty="0" sz="2400" spc="-20">
                <a:latin typeface="Times New Roman"/>
                <a:cs typeface="Times New Roman"/>
              </a:rPr>
              <a:t>rodziców, </a:t>
            </a:r>
            <a:r>
              <a:rPr dirty="0" sz="2400">
                <a:latin typeface="Times New Roman"/>
                <a:cs typeface="Times New Roman"/>
              </a:rPr>
              <a:t>czy </a:t>
            </a:r>
            <a:r>
              <a:rPr dirty="0" sz="2400" spc="-10">
                <a:latin typeface="Times New Roman"/>
                <a:cs typeface="Times New Roman"/>
              </a:rPr>
              <a:t>mają </a:t>
            </a:r>
            <a:r>
              <a:rPr dirty="0" sz="2400">
                <a:latin typeface="Times New Roman"/>
                <a:cs typeface="Times New Roman"/>
              </a:rPr>
              <a:t>w </a:t>
            </a:r>
            <a:r>
              <a:rPr dirty="0" sz="2400" spc="-5">
                <a:latin typeface="Times New Roman"/>
                <a:cs typeface="Times New Roman"/>
              </a:rPr>
              <a:t>domu mąkę ziemniaczaną. Może </a:t>
            </a:r>
            <a:r>
              <a:rPr dirty="0" sz="2400">
                <a:latin typeface="Times New Roman"/>
                <a:cs typeface="Times New Roman"/>
              </a:rPr>
              <a:t>uda Ci </a:t>
            </a:r>
            <a:r>
              <a:rPr dirty="0" sz="2400" spc="-5">
                <a:latin typeface="Times New Roman"/>
                <a:cs typeface="Times New Roman"/>
              </a:rPr>
              <a:t>się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ją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Times New Roman"/>
                <a:cs typeface="Times New Roman"/>
              </a:rPr>
              <a:t>dotknąć,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powąchać?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8255">
              <a:lnSpc>
                <a:spcPct val="100000"/>
              </a:lnSpc>
            </a:pPr>
            <a:r>
              <a:rPr dirty="0" sz="2400">
                <a:latin typeface="Times New Roman"/>
                <a:cs typeface="Times New Roman"/>
              </a:rPr>
              <a:t>A </a:t>
            </a:r>
            <a:r>
              <a:rPr dirty="0" sz="2400" spc="-5">
                <a:latin typeface="Times New Roman"/>
                <a:cs typeface="Times New Roman"/>
              </a:rPr>
              <a:t>może </a:t>
            </a:r>
            <a:r>
              <a:rPr dirty="0" sz="2400">
                <a:latin typeface="Times New Roman"/>
                <a:cs typeface="Times New Roman"/>
              </a:rPr>
              <a:t>w </a:t>
            </a:r>
            <a:r>
              <a:rPr dirty="0" sz="2400" spc="-40">
                <a:latin typeface="Times New Roman"/>
                <a:cs typeface="Times New Roman"/>
              </a:rPr>
              <a:t>Twoim </a:t>
            </a:r>
            <a:r>
              <a:rPr dirty="0" sz="2400" spc="-5">
                <a:latin typeface="Times New Roman"/>
                <a:cs typeface="Times New Roman"/>
              </a:rPr>
              <a:t>domu są </a:t>
            </a:r>
            <a:r>
              <a:rPr dirty="0" sz="2400">
                <a:latin typeface="Times New Roman"/>
                <a:cs typeface="Times New Roman"/>
              </a:rPr>
              <a:t>jeszcze inne </a:t>
            </a:r>
            <a:r>
              <a:rPr dirty="0" sz="2400" spc="-5">
                <a:latin typeface="Times New Roman"/>
                <a:cs typeface="Times New Roman"/>
              </a:rPr>
              <a:t>mąki? </a:t>
            </a:r>
            <a:r>
              <a:rPr dirty="0" sz="2400">
                <a:latin typeface="Times New Roman"/>
                <a:cs typeface="Times New Roman"/>
              </a:rPr>
              <a:t>Zapytaj, z czego </a:t>
            </a:r>
            <a:r>
              <a:rPr dirty="0" sz="2400" spc="-5">
                <a:latin typeface="Times New Roman"/>
                <a:cs typeface="Times New Roman"/>
              </a:rPr>
              <a:t>są</a:t>
            </a:r>
            <a:r>
              <a:rPr dirty="0" sz="2400" spc="-2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zrobione?  </a:t>
            </a:r>
            <a:r>
              <a:rPr dirty="0" sz="2400" spc="-5">
                <a:latin typeface="Times New Roman"/>
                <a:cs typeface="Times New Roman"/>
              </a:rPr>
              <a:t>Sprawdź, </a:t>
            </a:r>
            <a:r>
              <a:rPr dirty="0" sz="2400">
                <a:latin typeface="Times New Roman"/>
                <a:cs typeface="Times New Roman"/>
              </a:rPr>
              <a:t>jaki </a:t>
            </a:r>
            <a:r>
              <a:rPr dirty="0" sz="2400" spc="-10">
                <a:latin typeface="Times New Roman"/>
                <a:cs typeface="Times New Roman"/>
              </a:rPr>
              <a:t>mają </a:t>
            </a:r>
            <a:r>
              <a:rPr dirty="0" sz="2400" spc="-20">
                <a:latin typeface="Times New Roman"/>
                <a:cs typeface="Times New Roman"/>
              </a:rPr>
              <a:t>kolor, </a:t>
            </a:r>
            <a:r>
              <a:rPr dirty="0" sz="2400">
                <a:latin typeface="Times New Roman"/>
                <a:cs typeface="Times New Roman"/>
              </a:rPr>
              <a:t>jakie </a:t>
            </a:r>
            <a:r>
              <a:rPr dirty="0" sz="2400" spc="-5">
                <a:latin typeface="Times New Roman"/>
                <a:cs typeface="Times New Roman"/>
              </a:rPr>
              <a:t>są </a:t>
            </a:r>
            <a:r>
              <a:rPr dirty="0" sz="2400">
                <a:latin typeface="Times New Roman"/>
                <a:cs typeface="Times New Roman"/>
              </a:rPr>
              <a:t>w </a:t>
            </a:r>
            <a:r>
              <a:rPr dirty="0" sz="2400" spc="-5">
                <a:latin typeface="Times New Roman"/>
                <a:cs typeface="Times New Roman"/>
              </a:rPr>
              <a:t>dotyku, </a:t>
            </a:r>
            <a:r>
              <a:rPr dirty="0" sz="2400">
                <a:latin typeface="Times New Roman"/>
                <a:cs typeface="Times New Roman"/>
              </a:rPr>
              <a:t>jak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pachną.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3204"/>
            <a:ext cx="8699500" cy="135318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900"/>
              <a:t>U </a:t>
            </a:r>
            <a:r>
              <a:rPr dirty="0" sz="2900" spc="-5"/>
              <a:t>nas </a:t>
            </a:r>
            <a:r>
              <a:rPr dirty="0" sz="2900"/>
              <a:t>na </a:t>
            </a:r>
            <a:r>
              <a:rPr dirty="0" sz="2900" spc="-5"/>
              <a:t>spód </a:t>
            </a:r>
            <a:r>
              <a:rPr dirty="0" sz="2900" spc="-10"/>
              <a:t>miski, </a:t>
            </a:r>
            <a:r>
              <a:rPr dirty="0" sz="2900"/>
              <a:t>w której był </a:t>
            </a:r>
            <a:r>
              <a:rPr dirty="0" sz="2900" spc="-5"/>
              <a:t>sok </a:t>
            </a:r>
            <a:r>
              <a:rPr dirty="0" sz="2900"/>
              <a:t>z </a:t>
            </a:r>
            <a:r>
              <a:rPr dirty="0" sz="2900" spc="-25"/>
              <a:t>ziemniaków, </a:t>
            </a:r>
            <a:r>
              <a:rPr dirty="0" sz="2900"/>
              <a:t>opadł  osad. </a:t>
            </a:r>
            <a:r>
              <a:rPr dirty="0" sz="2900" spc="-105"/>
              <a:t>To </a:t>
            </a:r>
            <a:r>
              <a:rPr dirty="0" sz="2900" spc="-5"/>
              <a:t>właśnie jest </a:t>
            </a:r>
            <a:r>
              <a:rPr dirty="0" sz="2900" spc="-15"/>
              <a:t>mąka </a:t>
            </a:r>
            <a:r>
              <a:rPr dirty="0" sz="2900" spc="-10"/>
              <a:t>ziemniaczana. Pamiętaj, </a:t>
            </a:r>
            <a:r>
              <a:rPr dirty="0" sz="2900"/>
              <a:t>to </a:t>
            </a:r>
            <a:r>
              <a:rPr dirty="0" sz="2900" spc="-5"/>
              <a:t>jest  ważny składnik </a:t>
            </a:r>
            <a:r>
              <a:rPr dirty="0" sz="2900"/>
              <a:t>w naszym daniu. </a:t>
            </a:r>
            <a:r>
              <a:rPr dirty="0" sz="2900" spc="-5"/>
              <a:t>Nie wyrzucaj</a:t>
            </a:r>
            <a:r>
              <a:rPr dirty="0" sz="2900" spc="-60"/>
              <a:t> </a:t>
            </a:r>
            <a:r>
              <a:rPr dirty="0" sz="2900" spc="-5"/>
              <a:t>jej.</a:t>
            </a:r>
            <a:endParaRPr sz="2900"/>
          </a:p>
        </p:txBody>
      </p:sp>
      <p:sp>
        <p:nvSpPr>
          <p:cNvPr id="3" name="object 3"/>
          <p:cNvSpPr/>
          <p:nvPr/>
        </p:nvSpPr>
        <p:spPr>
          <a:xfrm>
            <a:off x="469391" y="2273807"/>
            <a:ext cx="4939284" cy="3703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97523" y="2718816"/>
            <a:ext cx="5286756" cy="2961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4582" y="291211"/>
            <a:ext cx="8671560" cy="197738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11430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Wylej </a:t>
            </a:r>
            <a:r>
              <a:rPr dirty="0"/>
              <a:t>powoli z miski sok z </a:t>
            </a:r>
            <a:r>
              <a:rPr dirty="0" spc="-15"/>
              <a:t>ziemniaków, </a:t>
            </a:r>
            <a:r>
              <a:rPr dirty="0"/>
              <a:t>a powstały  osad zeskrob z </a:t>
            </a:r>
            <a:r>
              <a:rPr dirty="0" spc="5"/>
              <a:t>dna </a:t>
            </a:r>
            <a:r>
              <a:rPr dirty="0"/>
              <a:t>i dodaj do zmiksowanych  ugotowanych </a:t>
            </a:r>
            <a:r>
              <a:rPr dirty="0" spc="-20"/>
              <a:t>ziemniaków. </a:t>
            </a:r>
            <a:r>
              <a:rPr dirty="0" spc="-5"/>
              <a:t>Do </a:t>
            </a:r>
            <a:r>
              <a:rPr dirty="0"/>
              <a:t>wszystkiego dodaj</a:t>
            </a:r>
            <a:r>
              <a:rPr dirty="0" spc="-85"/>
              <a:t> </a:t>
            </a:r>
            <a:r>
              <a:rPr dirty="0"/>
              <a:t>też  odciśnięte z </a:t>
            </a:r>
            <a:r>
              <a:rPr dirty="0" spc="-5"/>
              <a:t>soku starte surowe</a:t>
            </a:r>
            <a:r>
              <a:rPr dirty="0" spc="-45"/>
              <a:t> </a:t>
            </a:r>
            <a:r>
              <a:rPr dirty="0"/>
              <a:t>kartofle.</a:t>
            </a:r>
          </a:p>
        </p:txBody>
      </p:sp>
      <p:sp>
        <p:nvSpPr>
          <p:cNvPr id="3" name="object 3"/>
          <p:cNvSpPr/>
          <p:nvPr/>
        </p:nvSpPr>
        <p:spPr>
          <a:xfrm>
            <a:off x="3406140" y="2592323"/>
            <a:ext cx="5509260" cy="4131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 marL="1901825">
              <a:lnSpc>
                <a:spcPct val="100000"/>
              </a:lnSpc>
              <a:spcBef>
                <a:spcPts val="105"/>
              </a:spcBef>
            </a:pPr>
            <a:r>
              <a:rPr dirty="0"/>
              <a:t>Do masy kartoflanej dodaj odrobinę </a:t>
            </a:r>
            <a:r>
              <a:rPr dirty="0" spc="-5"/>
              <a:t>soli </a:t>
            </a:r>
            <a:r>
              <a:rPr dirty="0"/>
              <a:t>i</a:t>
            </a:r>
            <a:r>
              <a:rPr dirty="0" spc="-125"/>
              <a:t> </a:t>
            </a:r>
            <a:r>
              <a:rPr dirty="0"/>
              <a:t>pieprzu.</a:t>
            </a:r>
          </a:p>
          <a:p>
            <a:pPr algn="ctr" marL="1901825">
              <a:lnSpc>
                <a:spcPct val="100000"/>
              </a:lnSpc>
              <a:spcBef>
                <a:spcPts val="5"/>
              </a:spcBef>
            </a:pPr>
            <a:r>
              <a:rPr dirty="0" spc="-20"/>
              <a:t>Wymieszaj </a:t>
            </a:r>
            <a:r>
              <a:rPr dirty="0"/>
              <a:t>wszystko</a:t>
            </a:r>
            <a:r>
              <a:rPr dirty="0" spc="-40"/>
              <a:t> </a:t>
            </a:r>
            <a:r>
              <a:rPr dirty="0"/>
              <a:t>dokładnie.</a:t>
            </a:r>
          </a:p>
        </p:txBody>
      </p:sp>
      <p:sp>
        <p:nvSpPr>
          <p:cNvPr id="3" name="object 3"/>
          <p:cNvSpPr/>
          <p:nvPr/>
        </p:nvSpPr>
        <p:spPr>
          <a:xfrm>
            <a:off x="3403091" y="2119883"/>
            <a:ext cx="6662928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5966" y="643204"/>
            <a:ext cx="8545195" cy="135318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5"/>
              </a:spcBef>
            </a:pPr>
            <a:r>
              <a:rPr dirty="0" sz="2900"/>
              <a:t>Z </a:t>
            </a:r>
            <a:r>
              <a:rPr dirty="0" sz="2900" spc="-5"/>
              <a:t>powstałej </a:t>
            </a:r>
            <a:r>
              <a:rPr dirty="0" sz="2900" spc="-15"/>
              <a:t>masy </a:t>
            </a:r>
            <a:r>
              <a:rPr dirty="0" sz="2900"/>
              <a:t>kartoflanej </a:t>
            </a:r>
            <a:r>
              <a:rPr dirty="0" sz="2900" spc="-5"/>
              <a:t>formuj </a:t>
            </a:r>
            <a:r>
              <a:rPr dirty="0" sz="2900"/>
              <a:t>kulki, a potem rób</a:t>
            </a:r>
            <a:r>
              <a:rPr dirty="0" sz="2900" spc="-80"/>
              <a:t> </a:t>
            </a:r>
            <a:r>
              <a:rPr dirty="0" sz="2900"/>
              <a:t>w  nich paluszkiem dołek. </a:t>
            </a:r>
            <a:r>
              <a:rPr dirty="0" sz="2900" spc="-5"/>
              <a:t>Gdy </a:t>
            </a:r>
            <a:r>
              <a:rPr dirty="0" sz="2900"/>
              <a:t>kulki </a:t>
            </a:r>
            <a:r>
              <a:rPr dirty="0" sz="2900" spc="-5"/>
              <a:t>się kleją, możesz </a:t>
            </a:r>
            <a:r>
              <a:rPr dirty="0" sz="2900"/>
              <a:t>je  </a:t>
            </a:r>
            <a:r>
              <a:rPr dirty="0" sz="2900" spc="-5"/>
              <a:t>obtoczyć </a:t>
            </a:r>
            <a:r>
              <a:rPr dirty="0" sz="2900" spc="-10"/>
              <a:t>mąką</a:t>
            </a:r>
            <a:r>
              <a:rPr dirty="0" sz="2900" spc="15"/>
              <a:t> </a:t>
            </a:r>
            <a:r>
              <a:rPr dirty="0" sz="2900" spc="-10"/>
              <a:t>ziemniaczaną.</a:t>
            </a:r>
            <a:endParaRPr sz="2900"/>
          </a:p>
        </p:txBody>
      </p:sp>
      <p:sp>
        <p:nvSpPr>
          <p:cNvPr id="3" name="object 3"/>
          <p:cNvSpPr/>
          <p:nvPr/>
        </p:nvSpPr>
        <p:spPr>
          <a:xfrm>
            <a:off x="2918460" y="2176272"/>
            <a:ext cx="7533132" cy="4219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436495" marR="5080" indent="-498475">
              <a:lnSpc>
                <a:spcPct val="100000"/>
              </a:lnSpc>
              <a:spcBef>
                <a:spcPts val="105"/>
              </a:spcBef>
            </a:pPr>
            <a:r>
              <a:rPr dirty="0"/>
              <a:t>Czy masz pomysł, z </a:t>
            </a:r>
            <a:r>
              <a:rPr dirty="0" spc="5"/>
              <a:t>czego </a:t>
            </a:r>
            <a:r>
              <a:rPr dirty="0"/>
              <a:t>robi </a:t>
            </a:r>
            <a:r>
              <a:rPr dirty="0" spc="-5"/>
              <a:t>się </a:t>
            </a:r>
            <a:r>
              <a:rPr dirty="0"/>
              <a:t>tradycyjne</a:t>
            </a:r>
            <a:r>
              <a:rPr dirty="0" spc="-125"/>
              <a:t> </a:t>
            </a:r>
            <a:r>
              <a:rPr dirty="0"/>
              <a:t>pyzy  według przepisu pochodzącego z</a:t>
            </a:r>
            <a:r>
              <a:rPr dirty="0" spc="-130"/>
              <a:t> </a:t>
            </a:r>
            <a:r>
              <a:rPr dirty="0" spc="-25"/>
              <a:t>Warszawy?</a:t>
            </a:r>
          </a:p>
        </p:txBody>
      </p:sp>
      <p:sp>
        <p:nvSpPr>
          <p:cNvPr id="3" name="object 3"/>
          <p:cNvSpPr/>
          <p:nvPr/>
        </p:nvSpPr>
        <p:spPr>
          <a:xfrm>
            <a:off x="4043171" y="1818132"/>
            <a:ext cx="6429756" cy="482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4557" y="341198"/>
            <a:ext cx="7837170" cy="4686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spc="-5"/>
              <a:t>Poproś </a:t>
            </a:r>
            <a:r>
              <a:rPr dirty="0" sz="2900"/>
              <a:t>kogoś dorosłego o </a:t>
            </a:r>
            <a:r>
              <a:rPr dirty="0" sz="2900" spc="-10"/>
              <a:t>pomoc </a:t>
            </a:r>
            <a:r>
              <a:rPr dirty="0" sz="2900"/>
              <a:t>w ugotowaniu</a:t>
            </a:r>
            <a:r>
              <a:rPr dirty="0" sz="2900" spc="-90"/>
              <a:t> </a:t>
            </a:r>
            <a:r>
              <a:rPr dirty="0" sz="2900"/>
              <a:t>pyz.</a:t>
            </a:r>
            <a:endParaRPr sz="2900"/>
          </a:p>
        </p:txBody>
      </p:sp>
      <p:sp>
        <p:nvSpPr>
          <p:cNvPr id="4" name="object 4"/>
          <p:cNvSpPr txBox="1"/>
          <p:nvPr/>
        </p:nvSpPr>
        <p:spPr>
          <a:xfrm>
            <a:off x="1924557" y="1225676"/>
            <a:ext cx="5768975" cy="4679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spc="-5">
                <a:solidFill>
                  <a:srgbClr val="252525"/>
                </a:solidFill>
                <a:latin typeface="Times New Roman"/>
                <a:cs typeface="Times New Roman"/>
              </a:rPr>
              <a:t>Czas </a:t>
            </a:r>
            <a:r>
              <a:rPr dirty="0" sz="2900">
                <a:solidFill>
                  <a:srgbClr val="252525"/>
                </a:solidFill>
                <a:latin typeface="Times New Roman"/>
                <a:cs typeface="Times New Roman"/>
              </a:rPr>
              <a:t>gotowania </a:t>
            </a:r>
            <a:r>
              <a:rPr dirty="0" sz="2900" spc="-5">
                <a:solidFill>
                  <a:srgbClr val="252525"/>
                </a:solidFill>
                <a:latin typeface="Times New Roman"/>
                <a:cs typeface="Times New Roman"/>
              </a:rPr>
              <a:t>wynosi </a:t>
            </a:r>
            <a:r>
              <a:rPr dirty="0" sz="2900">
                <a:solidFill>
                  <a:srgbClr val="252525"/>
                </a:solidFill>
                <a:latin typeface="Times New Roman"/>
                <a:cs typeface="Times New Roman"/>
              </a:rPr>
              <a:t>około 3</a:t>
            </a:r>
            <a:r>
              <a:rPr dirty="0" sz="2900" spc="-7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 sz="2900" spc="-10">
                <a:solidFill>
                  <a:srgbClr val="252525"/>
                </a:solidFill>
                <a:latin typeface="Times New Roman"/>
                <a:cs typeface="Times New Roman"/>
              </a:rPr>
              <a:t>minut.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50592" y="2080260"/>
            <a:ext cx="7290816" cy="4085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0833" y="483819"/>
            <a:ext cx="8872855" cy="9105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spc="-5"/>
              <a:t>Ugotowane </a:t>
            </a:r>
            <a:r>
              <a:rPr dirty="0" sz="2900"/>
              <a:t>pyzy </a:t>
            </a:r>
            <a:r>
              <a:rPr dirty="0" sz="2900" spc="-10"/>
              <a:t>można </a:t>
            </a:r>
            <a:r>
              <a:rPr dirty="0" sz="2900"/>
              <a:t>okrasić, </a:t>
            </a:r>
            <a:r>
              <a:rPr dirty="0" sz="2900" spc="-5"/>
              <a:t>czyli polać usmażoną</a:t>
            </a:r>
            <a:r>
              <a:rPr dirty="0" sz="2900" spc="5"/>
              <a:t> </a:t>
            </a:r>
            <a:r>
              <a:rPr dirty="0" sz="2900"/>
              <a:t>na</a:t>
            </a:r>
            <a:endParaRPr sz="2900"/>
          </a:p>
          <a:p>
            <a:pPr marL="12700">
              <a:lnSpc>
                <a:spcPct val="100000"/>
              </a:lnSpc>
            </a:pPr>
            <a:r>
              <a:rPr dirty="0" sz="2900" spc="-5"/>
              <a:t>tłuszczu cebulką </a:t>
            </a:r>
            <a:r>
              <a:rPr dirty="0" sz="2900"/>
              <a:t>z </a:t>
            </a:r>
            <a:r>
              <a:rPr dirty="0" sz="2900" spc="-5"/>
              <a:t>boczkiem </a:t>
            </a:r>
            <a:r>
              <a:rPr dirty="0" sz="2900"/>
              <a:t>lub innym </a:t>
            </a:r>
            <a:r>
              <a:rPr dirty="0" sz="2900" spc="-10"/>
              <a:t>sosem, </a:t>
            </a:r>
            <a:r>
              <a:rPr dirty="0" sz="2900"/>
              <a:t>który</a:t>
            </a:r>
            <a:r>
              <a:rPr dirty="0" sz="2900" spc="-10"/>
              <a:t> </a:t>
            </a:r>
            <a:r>
              <a:rPr dirty="0" sz="2900" spc="-5"/>
              <a:t>lubisz.</a:t>
            </a:r>
            <a:endParaRPr sz="2900"/>
          </a:p>
        </p:txBody>
      </p:sp>
      <p:sp>
        <p:nvSpPr>
          <p:cNvPr id="3" name="object 3"/>
          <p:cNvSpPr/>
          <p:nvPr/>
        </p:nvSpPr>
        <p:spPr>
          <a:xfrm>
            <a:off x="2726435" y="2098548"/>
            <a:ext cx="8136635" cy="4559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322" y="902919"/>
            <a:ext cx="9724390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252525"/>
                </a:solidFill>
                <a:latin typeface="Times New Roman"/>
                <a:cs typeface="Times New Roman"/>
              </a:rPr>
              <a:t>Smacznego! </a:t>
            </a:r>
            <a:r>
              <a:rPr dirty="0" sz="3600">
                <a:solidFill>
                  <a:srgbClr val="252525"/>
                </a:solidFill>
                <a:latin typeface="Times New Roman"/>
                <a:cs typeface="Times New Roman"/>
              </a:rPr>
              <a:t>;)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>
              <a:latin typeface="Times New Roman"/>
              <a:cs typeface="Times New Roman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3600" spc="-5">
                <a:solidFill>
                  <a:srgbClr val="252525"/>
                </a:solidFill>
                <a:latin typeface="Times New Roman"/>
                <a:cs typeface="Times New Roman"/>
              </a:rPr>
              <a:t>Napisz </a:t>
            </a:r>
            <a:r>
              <a:rPr dirty="0" sz="3600">
                <a:solidFill>
                  <a:srgbClr val="252525"/>
                </a:solidFill>
                <a:latin typeface="Times New Roman"/>
                <a:cs typeface="Times New Roman"/>
              </a:rPr>
              <a:t>do nas, czy udało </a:t>
            </a:r>
            <a:r>
              <a:rPr dirty="0" sz="3600" spc="-5">
                <a:solidFill>
                  <a:srgbClr val="252525"/>
                </a:solidFill>
                <a:latin typeface="Times New Roman"/>
                <a:cs typeface="Times New Roman"/>
              </a:rPr>
              <a:t>się </a:t>
            </a:r>
            <a:r>
              <a:rPr dirty="0" sz="3600">
                <a:solidFill>
                  <a:srgbClr val="252525"/>
                </a:solidFill>
                <a:latin typeface="Times New Roman"/>
                <a:cs typeface="Times New Roman"/>
              </a:rPr>
              <a:t>przygotować</a:t>
            </a:r>
            <a:r>
              <a:rPr dirty="0" sz="3600" spc="-5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252525"/>
                </a:solidFill>
                <a:latin typeface="Times New Roman"/>
                <a:cs typeface="Times New Roman"/>
              </a:rPr>
              <a:t>tradycyjne  </a:t>
            </a:r>
            <a:r>
              <a:rPr dirty="0" sz="3600">
                <a:solidFill>
                  <a:srgbClr val="252525"/>
                </a:solidFill>
                <a:latin typeface="Times New Roman"/>
                <a:cs typeface="Times New Roman"/>
              </a:rPr>
              <a:t>warszawskie</a:t>
            </a:r>
            <a:r>
              <a:rPr dirty="0" sz="3600" spc="-5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 sz="3600" spc="-50">
                <a:solidFill>
                  <a:srgbClr val="252525"/>
                </a:solidFill>
                <a:latin typeface="Times New Roman"/>
                <a:cs typeface="Times New Roman"/>
              </a:rPr>
              <a:t>pyzy.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>
              <a:latin typeface="Times New Roman"/>
              <a:cs typeface="Times New Roman"/>
            </a:endParaRPr>
          </a:p>
          <a:p>
            <a:pPr algn="ctr" marL="2540">
              <a:lnSpc>
                <a:spcPct val="100000"/>
              </a:lnSpc>
            </a:pPr>
            <a:r>
              <a:rPr dirty="0" sz="3600">
                <a:solidFill>
                  <a:srgbClr val="252525"/>
                </a:solidFill>
                <a:latin typeface="Times New Roman"/>
                <a:cs typeface="Times New Roman"/>
              </a:rPr>
              <a:t>Pani </a:t>
            </a:r>
            <a:r>
              <a:rPr dirty="0" sz="3600" spc="-5">
                <a:solidFill>
                  <a:srgbClr val="252525"/>
                </a:solidFill>
                <a:latin typeface="Times New Roman"/>
                <a:cs typeface="Times New Roman"/>
              </a:rPr>
              <a:t>Marta </a:t>
            </a:r>
            <a:r>
              <a:rPr dirty="0" sz="3600">
                <a:solidFill>
                  <a:srgbClr val="252525"/>
                </a:solidFill>
                <a:latin typeface="Times New Roman"/>
                <a:cs typeface="Times New Roman"/>
              </a:rPr>
              <a:t>i Pani</a:t>
            </a:r>
            <a:r>
              <a:rPr dirty="0" sz="3600" spc="-21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252525"/>
                </a:solidFill>
                <a:latin typeface="Times New Roman"/>
                <a:cs typeface="Times New Roman"/>
              </a:rPr>
              <a:t>Ania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23588"/>
            <a:ext cx="1743075" cy="779145"/>
          </a:xfrm>
          <a:custGeom>
            <a:avLst/>
            <a:gdLst/>
            <a:ahLst/>
            <a:cxnLst/>
            <a:rect l="l" t="t" r="r" b="b"/>
            <a:pathLst>
              <a:path w="1743075" h="779145">
                <a:moveTo>
                  <a:pt x="1346200" y="0"/>
                </a:moveTo>
                <a:lnTo>
                  <a:pt x="0" y="0"/>
                </a:lnTo>
                <a:lnTo>
                  <a:pt x="0" y="778763"/>
                </a:lnTo>
                <a:lnTo>
                  <a:pt x="1346200" y="778763"/>
                </a:lnTo>
                <a:lnTo>
                  <a:pt x="1355891" y="777956"/>
                </a:lnTo>
                <a:lnTo>
                  <a:pt x="1363821" y="775827"/>
                </a:lnTo>
                <a:lnTo>
                  <a:pt x="1369988" y="772816"/>
                </a:lnTo>
                <a:lnTo>
                  <a:pt x="1374394" y="769366"/>
                </a:lnTo>
                <a:lnTo>
                  <a:pt x="1374394" y="764667"/>
                </a:lnTo>
                <a:lnTo>
                  <a:pt x="1379093" y="764667"/>
                </a:lnTo>
                <a:lnTo>
                  <a:pt x="1735582" y="408178"/>
                </a:lnTo>
                <a:lnTo>
                  <a:pt x="1740868" y="399587"/>
                </a:lnTo>
                <a:lnTo>
                  <a:pt x="1742630" y="388794"/>
                </a:lnTo>
                <a:lnTo>
                  <a:pt x="1740868" y="377120"/>
                </a:lnTo>
                <a:lnTo>
                  <a:pt x="1735582" y="365887"/>
                </a:lnTo>
                <a:lnTo>
                  <a:pt x="1379093" y="14097"/>
                </a:lnTo>
                <a:lnTo>
                  <a:pt x="1379093" y="9398"/>
                </a:lnTo>
                <a:lnTo>
                  <a:pt x="1374394" y="9398"/>
                </a:lnTo>
                <a:lnTo>
                  <a:pt x="1369988" y="5947"/>
                </a:lnTo>
                <a:lnTo>
                  <a:pt x="1363821" y="2936"/>
                </a:lnTo>
                <a:lnTo>
                  <a:pt x="1355891" y="807"/>
                </a:lnTo>
                <a:lnTo>
                  <a:pt x="134620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3611" y="1810003"/>
            <a:ext cx="626999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76090" algn="l"/>
              </a:tabLst>
            </a:pPr>
            <a:r>
              <a:rPr dirty="0" sz="5400" spc="-5"/>
              <a:t>Potrzebn</a:t>
            </a:r>
            <a:r>
              <a:rPr dirty="0" sz="5400"/>
              <a:t>e</a:t>
            </a:r>
            <a:r>
              <a:rPr dirty="0" sz="5400" spc="-5"/>
              <a:t> </a:t>
            </a:r>
            <a:r>
              <a:rPr dirty="0" sz="5400"/>
              <a:t>nam	będą…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2391282" y="3166998"/>
            <a:ext cx="8687435" cy="1328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400" spc="65">
                <a:solidFill>
                  <a:srgbClr val="585858"/>
                </a:solidFill>
                <a:latin typeface="Verdana"/>
                <a:cs typeface="Verdana"/>
              </a:rPr>
              <a:t>…</a:t>
            </a:r>
            <a:r>
              <a:rPr dirty="0" sz="3400" spc="65">
                <a:solidFill>
                  <a:srgbClr val="585858"/>
                </a:solidFill>
                <a:latin typeface="Times New Roman"/>
                <a:cs typeface="Times New Roman"/>
              </a:rPr>
              <a:t>kartofle </a:t>
            </a:r>
            <a:r>
              <a:rPr dirty="0" sz="1600" spc="-5">
                <a:solidFill>
                  <a:srgbClr val="585858"/>
                </a:solidFill>
                <a:latin typeface="Times New Roman"/>
                <a:cs typeface="Times New Roman"/>
              </a:rPr>
              <a:t>– </a:t>
            </a:r>
            <a:r>
              <a:rPr dirty="0" sz="2400">
                <a:solidFill>
                  <a:srgbClr val="585858"/>
                </a:solidFill>
                <a:latin typeface="Times New Roman"/>
                <a:cs typeface="Times New Roman"/>
              </a:rPr>
              <a:t>bo tak w gwarze </a:t>
            </a:r>
            <a:r>
              <a:rPr dirty="0" sz="2400" spc="-5">
                <a:solidFill>
                  <a:srgbClr val="585858"/>
                </a:solidFill>
                <a:latin typeface="Times New Roman"/>
                <a:cs typeface="Times New Roman"/>
              </a:rPr>
              <a:t>warszawskiej mówi się </a:t>
            </a:r>
            <a:r>
              <a:rPr dirty="0" sz="2400">
                <a:solidFill>
                  <a:srgbClr val="585858"/>
                </a:solidFill>
                <a:latin typeface="Times New Roman"/>
                <a:cs typeface="Times New Roman"/>
              </a:rPr>
              <a:t>na</a:t>
            </a:r>
            <a:r>
              <a:rPr dirty="0" sz="2400" spc="-5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585858"/>
                </a:solidFill>
                <a:latin typeface="Times New Roman"/>
                <a:cs typeface="Times New Roman"/>
              </a:rPr>
              <a:t>ziemniaki.</a:t>
            </a:r>
            <a:endParaRPr sz="2400">
              <a:latin typeface="Times New Roman"/>
              <a:cs typeface="Times New Roman"/>
            </a:endParaRPr>
          </a:p>
          <a:p>
            <a:pPr marL="12700" marR="493395">
              <a:lnSpc>
                <a:spcPct val="80000"/>
              </a:lnSpc>
              <a:spcBef>
                <a:spcPts val="2535"/>
              </a:spcBef>
            </a:pPr>
            <a:r>
              <a:rPr dirty="0" sz="1900" spc="-5">
                <a:solidFill>
                  <a:srgbClr val="585858"/>
                </a:solidFill>
                <a:latin typeface="Times New Roman"/>
                <a:cs typeface="Times New Roman"/>
              </a:rPr>
              <a:t>Gwara to taki </a:t>
            </a:r>
            <a:r>
              <a:rPr dirty="0" sz="1900" spc="-10">
                <a:solidFill>
                  <a:srgbClr val="585858"/>
                </a:solidFill>
                <a:latin typeface="Times New Roman"/>
                <a:cs typeface="Times New Roman"/>
              </a:rPr>
              <a:t>sposób </a:t>
            </a:r>
            <a:r>
              <a:rPr dirty="0" sz="1900" spc="-5">
                <a:solidFill>
                  <a:srgbClr val="585858"/>
                </a:solidFill>
                <a:latin typeface="Times New Roman"/>
                <a:cs typeface="Times New Roman"/>
              </a:rPr>
              <a:t>mówienia w jakimś </a:t>
            </a:r>
            <a:r>
              <a:rPr dirty="0" sz="1900">
                <a:solidFill>
                  <a:srgbClr val="585858"/>
                </a:solidFill>
                <a:latin typeface="Times New Roman"/>
                <a:cs typeface="Times New Roman"/>
              </a:rPr>
              <a:t>rejonie </a:t>
            </a:r>
            <a:r>
              <a:rPr dirty="0" sz="1900" spc="-5">
                <a:solidFill>
                  <a:srgbClr val="585858"/>
                </a:solidFill>
                <a:latin typeface="Times New Roman"/>
                <a:cs typeface="Times New Roman"/>
              </a:rPr>
              <a:t>Polski. Na </a:t>
            </a:r>
            <a:r>
              <a:rPr dirty="0" sz="1900">
                <a:solidFill>
                  <a:srgbClr val="585858"/>
                </a:solidFill>
                <a:latin typeface="Times New Roman"/>
                <a:cs typeface="Times New Roman"/>
              </a:rPr>
              <a:t>przykład </a:t>
            </a:r>
            <a:r>
              <a:rPr dirty="0" sz="1900" spc="-5">
                <a:solidFill>
                  <a:srgbClr val="585858"/>
                </a:solidFill>
                <a:latin typeface="Times New Roman"/>
                <a:cs typeface="Times New Roman"/>
              </a:rPr>
              <a:t>w Poznaniu na  ziemniaki </a:t>
            </a:r>
            <a:r>
              <a:rPr dirty="0" sz="1900" spc="-10">
                <a:solidFill>
                  <a:srgbClr val="585858"/>
                </a:solidFill>
                <a:latin typeface="Times New Roman"/>
                <a:cs typeface="Times New Roman"/>
              </a:rPr>
              <a:t>mówi </a:t>
            </a:r>
            <a:r>
              <a:rPr dirty="0" sz="1900" spc="-5">
                <a:solidFill>
                  <a:srgbClr val="585858"/>
                </a:solidFill>
                <a:latin typeface="Times New Roman"/>
                <a:cs typeface="Times New Roman"/>
              </a:rPr>
              <a:t>się</a:t>
            </a:r>
            <a:r>
              <a:rPr dirty="0" sz="1900" spc="4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900" spc="-20">
                <a:solidFill>
                  <a:srgbClr val="585858"/>
                </a:solidFill>
                <a:latin typeface="Times New Roman"/>
                <a:cs typeface="Times New Roman"/>
              </a:rPr>
              <a:t>pyry.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23588"/>
            <a:ext cx="1743075" cy="779145"/>
          </a:xfrm>
          <a:custGeom>
            <a:avLst/>
            <a:gdLst/>
            <a:ahLst/>
            <a:cxnLst/>
            <a:rect l="l" t="t" r="r" b="b"/>
            <a:pathLst>
              <a:path w="1743075" h="779145">
                <a:moveTo>
                  <a:pt x="1346200" y="0"/>
                </a:moveTo>
                <a:lnTo>
                  <a:pt x="0" y="0"/>
                </a:lnTo>
                <a:lnTo>
                  <a:pt x="0" y="778763"/>
                </a:lnTo>
                <a:lnTo>
                  <a:pt x="1346200" y="778763"/>
                </a:lnTo>
                <a:lnTo>
                  <a:pt x="1355891" y="777956"/>
                </a:lnTo>
                <a:lnTo>
                  <a:pt x="1363821" y="775827"/>
                </a:lnTo>
                <a:lnTo>
                  <a:pt x="1369988" y="772816"/>
                </a:lnTo>
                <a:lnTo>
                  <a:pt x="1374394" y="769366"/>
                </a:lnTo>
                <a:lnTo>
                  <a:pt x="1374394" y="764667"/>
                </a:lnTo>
                <a:lnTo>
                  <a:pt x="1379093" y="764667"/>
                </a:lnTo>
                <a:lnTo>
                  <a:pt x="1735582" y="408178"/>
                </a:lnTo>
                <a:lnTo>
                  <a:pt x="1740868" y="399587"/>
                </a:lnTo>
                <a:lnTo>
                  <a:pt x="1742630" y="388794"/>
                </a:lnTo>
                <a:lnTo>
                  <a:pt x="1740868" y="377120"/>
                </a:lnTo>
                <a:lnTo>
                  <a:pt x="1735582" y="365887"/>
                </a:lnTo>
                <a:lnTo>
                  <a:pt x="1379093" y="14097"/>
                </a:lnTo>
                <a:lnTo>
                  <a:pt x="1379093" y="9398"/>
                </a:lnTo>
                <a:lnTo>
                  <a:pt x="1374394" y="9398"/>
                </a:lnTo>
                <a:lnTo>
                  <a:pt x="1369988" y="5947"/>
                </a:lnTo>
                <a:lnTo>
                  <a:pt x="1363821" y="2936"/>
                </a:lnTo>
                <a:lnTo>
                  <a:pt x="1355891" y="807"/>
                </a:lnTo>
                <a:lnTo>
                  <a:pt x="134620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02994" y="2684144"/>
            <a:ext cx="8628380" cy="772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900" spc="-5">
                <a:solidFill>
                  <a:srgbClr val="252525"/>
                </a:solidFill>
                <a:latin typeface="Times New Roman"/>
                <a:cs typeface="Times New Roman"/>
              </a:rPr>
              <a:t>Czy coś jeszcze będzie</a:t>
            </a:r>
            <a:r>
              <a:rPr dirty="0" sz="4900" spc="25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 sz="4900" spc="-5">
                <a:solidFill>
                  <a:srgbClr val="252525"/>
                </a:solidFill>
                <a:latin typeface="Times New Roman"/>
                <a:cs typeface="Times New Roman"/>
              </a:rPr>
              <a:t>potrzebne?</a:t>
            </a:r>
            <a:endParaRPr sz="4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207645" marR="5080">
              <a:lnSpc>
                <a:spcPts val="2590"/>
              </a:lnSpc>
              <a:spcBef>
                <a:spcPts val="425"/>
              </a:spcBef>
            </a:pPr>
            <a:r>
              <a:rPr dirty="0" spc="-60"/>
              <a:t>Tak </a:t>
            </a:r>
            <a:r>
              <a:rPr dirty="0"/>
              <a:t>naprawdę kartofle </a:t>
            </a:r>
            <a:r>
              <a:rPr dirty="0" spc="-5"/>
              <a:t>są </a:t>
            </a:r>
            <a:r>
              <a:rPr dirty="0"/>
              <a:t>jedynym składnikiem potrzebnym</a:t>
            </a:r>
            <a:r>
              <a:rPr dirty="0" spc="-155"/>
              <a:t> </a:t>
            </a:r>
            <a:r>
              <a:rPr dirty="0"/>
              <a:t>do  zrobienia prawdziwych </a:t>
            </a:r>
            <a:r>
              <a:rPr dirty="0" spc="-5"/>
              <a:t>warszawskich </a:t>
            </a:r>
            <a:r>
              <a:rPr dirty="0"/>
              <a:t>pyz</a:t>
            </a:r>
            <a:r>
              <a:rPr dirty="0" spc="-65"/>
              <a:t> </a:t>
            </a:r>
            <a:r>
              <a:rPr dirty="0"/>
              <a:t>;)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23588"/>
            <a:ext cx="1743075" cy="779145"/>
          </a:xfrm>
          <a:custGeom>
            <a:avLst/>
            <a:gdLst/>
            <a:ahLst/>
            <a:cxnLst/>
            <a:rect l="l" t="t" r="r" b="b"/>
            <a:pathLst>
              <a:path w="1743075" h="779145">
                <a:moveTo>
                  <a:pt x="1346200" y="0"/>
                </a:moveTo>
                <a:lnTo>
                  <a:pt x="0" y="0"/>
                </a:lnTo>
                <a:lnTo>
                  <a:pt x="0" y="778763"/>
                </a:lnTo>
                <a:lnTo>
                  <a:pt x="1346200" y="778763"/>
                </a:lnTo>
                <a:lnTo>
                  <a:pt x="1355891" y="777956"/>
                </a:lnTo>
                <a:lnTo>
                  <a:pt x="1363821" y="775827"/>
                </a:lnTo>
                <a:lnTo>
                  <a:pt x="1369988" y="772816"/>
                </a:lnTo>
                <a:lnTo>
                  <a:pt x="1374394" y="769366"/>
                </a:lnTo>
                <a:lnTo>
                  <a:pt x="1374394" y="764667"/>
                </a:lnTo>
                <a:lnTo>
                  <a:pt x="1379093" y="764667"/>
                </a:lnTo>
                <a:lnTo>
                  <a:pt x="1735582" y="408178"/>
                </a:lnTo>
                <a:lnTo>
                  <a:pt x="1740868" y="399587"/>
                </a:lnTo>
                <a:lnTo>
                  <a:pt x="1742630" y="388794"/>
                </a:lnTo>
                <a:lnTo>
                  <a:pt x="1740868" y="377120"/>
                </a:lnTo>
                <a:lnTo>
                  <a:pt x="1735582" y="365887"/>
                </a:lnTo>
                <a:lnTo>
                  <a:pt x="1379093" y="14097"/>
                </a:lnTo>
                <a:lnTo>
                  <a:pt x="1379093" y="9398"/>
                </a:lnTo>
                <a:lnTo>
                  <a:pt x="1374394" y="9398"/>
                </a:lnTo>
                <a:lnTo>
                  <a:pt x="1369988" y="5947"/>
                </a:lnTo>
                <a:lnTo>
                  <a:pt x="1363821" y="2936"/>
                </a:lnTo>
                <a:lnTo>
                  <a:pt x="1355891" y="807"/>
                </a:lnTo>
                <a:lnTo>
                  <a:pt x="134620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1868" y="1043431"/>
            <a:ext cx="1048194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Potrzebujemy </a:t>
            </a:r>
            <a:r>
              <a:rPr dirty="0" sz="4000"/>
              <a:t>jednak odpowiednio </a:t>
            </a:r>
            <a:r>
              <a:rPr dirty="0" sz="4000" spc="-5"/>
              <a:t>je</a:t>
            </a:r>
            <a:r>
              <a:rPr dirty="0" sz="4000" spc="-50"/>
              <a:t> </a:t>
            </a:r>
            <a:r>
              <a:rPr dirty="0" sz="4000"/>
              <a:t>przygotować.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68630">
              <a:lnSpc>
                <a:spcPts val="6330"/>
              </a:lnSpc>
              <a:spcBef>
                <a:spcPts val="100"/>
              </a:spcBef>
            </a:pPr>
            <a:r>
              <a:rPr dirty="0"/>
              <a:t>A </a:t>
            </a:r>
            <a:r>
              <a:rPr dirty="0" spc="-5"/>
              <a:t>więc </a:t>
            </a:r>
            <a:r>
              <a:rPr dirty="0"/>
              <a:t>–</a:t>
            </a:r>
            <a:r>
              <a:rPr dirty="0" spc="-305"/>
              <a:t> </a:t>
            </a:r>
            <a:r>
              <a:rPr dirty="0"/>
              <a:t>Kucharze!</a:t>
            </a:r>
          </a:p>
          <a:p>
            <a:pPr marL="468630" marR="5080">
              <a:lnSpc>
                <a:spcPts val="5180"/>
              </a:lnSpc>
              <a:spcBef>
                <a:spcPts val="1105"/>
              </a:spcBef>
              <a:tabLst>
                <a:tab pos="2543810" algn="l"/>
                <a:tab pos="4733925" algn="l"/>
              </a:tabLst>
            </a:pPr>
            <a:r>
              <a:rPr dirty="0"/>
              <a:t>Rączki	umyte?	</a:t>
            </a:r>
            <a:r>
              <a:rPr dirty="0" spc="-5"/>
              <a:t>Fartuszki  włożone?</a:t>
            </a:r>
          </a:p>
          <a:p>
            <a:pPr marL="468630">
              <a:lnSpc>
                <a:spcPts val="6245"/>
              </a:lnSpc>
            </a:pPr>
            <a:r>
              <a:rPr dirty="0" spc="-5"/>
              <a:t>Do</a:t>
            </a:r>
            <a:r>
              <a:rPr dirty="0" spc="-10"/>
              <a:t> </a:t>
            </a:r>
            <a:r>
              <a:rPr dirty="0"/>
              <a:t>dzieła!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85545" marR="5080" indent="44958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Na porcję </a:t>
            </a:r>
            <a:r>
              <a:rPr dirty="0" sz="3600"/>
              <a:t>dla 4 głodnych osób </a:t>
            </a:r>
            <a:r>
              <a:rPr dirty="0" sz="3600" spc="-5"/>
              <a:t>potrzebujemy  </a:t>
            </a:r>
            <a:r>
              <a:rPr dirty="0" sz="3600"/>
              <a:t>4,5 kg </a:t>
            </a:r>
            <a:r>
              <a:rPr dirty="0" sz="3600" spc="-25"/>
              <a:t>ziemniaków. </a:t>
            </a:r>
            <a:r>
              <a:rPr dirty="0" sz="3600" spc="-5"/>
              <a:t>Umyj </a:t>
            </a:r>
            <a:r>
              <a:rPr dirty="0" sz="3600"/>
              <a:t>je </a:t>
            </a:r>
            <a:r>
              <a:rPr dirty="0" sz="3600" spc="-5"/>
              <a:t>wszystkie</a:t>
            </a:r>
            <a:r>
              <a:rPr dirty="0" sz="3600" spc="-40"/>
              <a:t> </a:t>
            </a:r>
            <a:r>
              <a:rPr dirty="0" sz="3600"/>
              <a:t>dokładnie.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3707891" y="2234183"/>
            <a:ext cx="5678423" cy="4258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522345" marR="5080" indent="-3510279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Poproś </a:t>
            </a:r>
            <a:r>
              <a:rPr dirty="0" spc="-20"/>
              <a:t>rodziców, </a:t>
            </a:r>
            <a:r>
              <a:rPr dirty="0"/>
              <a:t>aby pomogli Ci ugotować 1,5 kg</a:t>
            </a:r>
            <a:r>
              <a:rPr dirty="0" spc="-135"/>
              <a:t> </a:t>
            </a:r>
            <a:r>
              <a:rPr dirty="0"/>
              <a:t>kartofli  w</a:t>
            </a:r>
            <a:r>
              <a:rPr dirty="0" spc="-5"/>
              <a:t> </a:t>
            </a:r>
            <a:r>
              <a:rPr dirty="0"/>
              <a:t>mundurkach.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6679" y="1229613"/>
            <a:ext cx="1171384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333625" marR="5080" indent="-232156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252525"/>
                </a:solidFill>
                <a:latin typeface="Times New Roman"/>
                <a:cs typeface="Times New Roman"/>
              </a:rPr>
              <a:t>Czy wiesz, </a:t>
            </a:r>
            <a:r>
              <a:rPr dirty="0" sz="2800" spc="-5">
                <a:solidFill>
                  <a:srgbClr val="252525"/>
                </a:solidFill>
                <a:latin typeface="Times New Roman"/>
                <a:cs typeface="Times New Roman"/>
              </a:rPr>
              <a:t>że ziemniaki </a:t>
            </a:r>
            <a:r>
              <a:rPr dirty="0" sz="2800" spc="-10">
                <a:solidFill>
                  <a:srgbClr val="252525"/>
                </a:solidFill>
                <a:latin typeface="Times New Roman"/>
                <a:cs typeface="Times New Roman"/>
              </a:rPr>
              <a:t>można </a:t>
            </a:r>
            <a:r>
              <a:rPr dirty="0" sz="2800" spc="-5">
                <a:solidFill>
                  <a:srgbClr val="252525"/>
                </a:solidFill>
                <a:latin typeface="Times New Roman"/>
                <a:cs typeface="Times New Roman"/>
              </a:rPr>
              <a:t>ugotować w skórce? </a:t>
            </a:r>
            <a:r>
              <a:rPr dirty="0" sz="2800" spc="-10">
                <a:solidFill>
                  <a:srgbClr val="252525"/>
                </a:solidFill>
                <a:latin typeface="Times New Roman"/>
                <a:cs typeface="Times New Roman"/>
              </a:rPr>
              <a:t>Bez </a:t>
            </a:r>
            <a:r>
              <a:rPr dirty="0" sz="2800" spc="-5">
                <a:solidFill>
                  <a:srgbClr val="252525"/>
                </a:solidFill>
                <a:latin typeface="Times New Roman"/>
                <a:cs typeface="Times New Roman"/>
              </a:rPr>
              <a:t>obierania? I </a:t>
            </a:r>
            <a:r>
              <a:rPr dirty="0" sz="2800" spc="-10">
                <a:solidFill>
                  <a:srgbClr val="252525"/>
                </a:solidFill>
                <a:latin typeface="Times New Roman"/>
                <a:cs typeface="Times New Roman"/>
              </a:rPr>
              <a:t>wtedy </a:t>
            </a:r>
            <a:r>
              <a:rPr dirty="0" sz="2800" spc="-5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dirty="0" sz="2800" spc="-10">
                <a:solidFill>
                  <a:srgbClr val="252525"/>
                </a:solidFill>
                <a:latin typeface="Times New Roman"/>
                <a:cs typeface="Times New Roman"/>
              </a:rPr>
              <a:t>się  właśnie </a:t>
            </a:r>
            <a:r>
              <a:rPr dirty="0" sz="2800" spc="-5">
                <a:solidFill>
                  <a:srgbClr val="252525"/>
                </a:solidFill>
                <a:latin typeface="Times New Roman"/>
                <a:cs typeface="Times New Roman"/>
              </a:rPr>
              <a:t>tak nazywa – ziemniaki w mundurkach</a:t>
            </a:r>
            <a:r>
              <a:rPr dirty="0" sz="2800" spc="5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252525"/>
                </a:solidFill>
                <a:latin typeface="Times New Roman"/>
                <a:cs typeface="Times New Roman"/>
              </a:rPr>
              <a:t>;)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35451" y="2491739"/>
            <a:ext cx="5190744" cy="3892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2824" y="105613"/>
            <a:ext cx="589407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Do wody z </a:t>
            </a:r>
            <a:r>
              <a:rPr dirty="0" sz="2800" spc="-10"/>
              <a:t>ziemniakami </a:t>
            </a:r>
            <a:r>
              <a:rPr dirty="0" sz="2800" spc="-5"/>
              <a:t>wsyp łyżkę</a:t>
            </a:r>
            <a:r>
              <a:rPr dirty="0" sz="2800" spc="10"/>
              <a:t> </a:t>
            </a:r>
            <a:r>
              <a:rPr dirty="0" sz="2800" spc="-5"/>
              <a:t>soli.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1512824" y="959611"/>
            <a:ext cx="968756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252525"/>
                </a:solidFill>
                <a:latin typeface="Times New Roman"/>
                <a:cs typeface="Times New Roman"/>
              </a:rPr>
              <a:t>Sprawdzaj widelcem z </a:t>
            </a:r>
            <a:r>
              <a:rPr dirty="0" sz="2800" spc="-15">
                <a:solidFill>
                  <a:srgbClr val="252525"/>
                </a:solidFill>
                <a:latin typeface="Times New Roman"/>
                <a:cs typeface="Times New Roman"/>
              </a:rPr>
              <a:t>mamą </a:t>
            </a:r>
            <a:r>
              <a:rPr dirty="0" sz="2800" spc="-5">
                <a:solidFill>
                  <a:srgbClr val="252525"/>
                </a:solidFill>
                <a:latin typeface="Times New Roman"/>
                <a:cs typeface="Times New Roman"/>
              </a:rPr>
              <a:t>albo tatą, </a:t>
            </a:r>
            <a:r>
              <a:rPr dirty="0" sz="2800" spc="-10">
                <a:solidFill>
                  <a:srgbClr val="252525"/>
                </a:solidFill>
                <a:latin typeface="Times New Roman"/>
                <a:cs typeface="Times New Roman"/>
              </a:rPr>
              <a:t>czy </a:t>
            </a:r>
            <a:r>
              <a:rPr dirty="0" sz="2800" spc="-5">
                <a:solidFill>
                  <a:srgbClr val="252525"/>
                </a:solidFill>
                <a:latin typeface="Times New Roman"/>
                <a:cs typeface="Times New Roman"/>
              </a:rPr>
              <a:t>kartofle są odpowiednio  miękkie. </a:t>
            </a:r>
            <a:r>
              <a:rPr dirty="0" sz="2800" spc="-45">
                <a:solidFill>
                  <a:srgbClr val="252525"/>
                </a:solidFill>
                <a:latin typeface="Times New Roman"/>
                <a:cs typeface="Times New Roman"/>
              </a:rPr>
              <a:t>Ważne, </a:t>
            </a:r>
            <a:r>
              <a:rPr dirty="0" sz="2800" spc="-5">
                <a:solidFill>
                  <a:srgbClr val="252525"/>
                </a:solidFill>
                <a:latin typeface="Times New Roman"/>
                <a:cs typeface="Times New Roman"/>
              </a:rPr>
              <a:t>żeby </a:t>
            </a:r>
            <a:r>
              <a:rPr dirty="0" sz="2800">
                <a:solidFill>
                  <a:srgbClr val="252525"/>
                </a:solidFill>
                <a:latin typeface="Times New Roman"/>
                <a:cs typeface="Times New Roman"/>
              </a:rPr>
              <a:t>nie </a:t>
            </a:r>
            <a:r>
              <a:rPr dirty="0" sz="2800" spc="-5">
                <a:solidFill>
                  <a:srgbClr val="252525"/>
                </a:solidFill>
                <a:latin typeface="Times New Roman"/>
                <a:cs typeface="Times New Roman"/>
              </a:rPr>
              <a:t>ugotowały się za</a:t>
            </a:r>
            <a:r>
              <a:rPr dirty="0" sz="2800" spc="-6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252525"/>
                </a:solidFill>
                <a:latin typeface="Times New Roman"/>
                <a:cs typeface="Times New Roman"/>
              </a:rPr>
              <a:t>bardzo.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96996" y="2368295"/>
            <a:ext cx="5242559" cy="3931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0939" y="138810"/>
            <a:ext cx="802322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Ugotowane </a:t>
            </a:r>
            <a:r>
              <a:rPr dirty="0" sz="3600"/>
              <a:t>pozostawcie do</a:t>
            </a:r>
            <a:r>
              <a:rPr dirty="0" sz="3600" spc="-55"/>
              <a:t> </a:t>
            </a:r>
            <a:r>
              <a:rPr dirty="0" sz="3600" spc="-5"/>
              <a:t>wystygnięcia.</a:t>
            </a:r>
            <a:endParaRPr sz="3600"/>
          </a:p>
          <a:p>
            <a:pPr marL="12700">
              <a:lnSpc>
                <a:spcPct val="100000"/>
              </a:lnSpc>
            </a:pPr>
            <a:r>
              <a:rPr dirty="0" sz="3600" spc="-5"/>
              <a:t>Można zaczekać </a:t>
            </a:r>
            <a:r>
              <a:rPr dirty="0" sz="3600"/>
              <a:t>nawet do </a:t>
            </a:r>
            <a:r>
              <a:rPr dirty="0" sz="3600" spc="-5"/>
              <a:t>następnego </a:t>
            </a:r>
            <a:r>
              <a:rPr dirty="0" sz="3600"/>
              <a:t>dnia.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3020567" y="1796795"/>
            <a:ext cx="6367272" cy="4774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Marta Drozd</dc:creator>
  <dc:title>Warszawskie pyzy</dc:title>
  <dcterms:created xsi:type="dcterms:W3CDTF">2020-04-23T16:30:06Z</dcterms:created>
  <dcterms:modified xsi:type="dcterms:W3CDTF">2020-04-23T16:30:06Z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2020-04-23T00:00:00Z</vt:filetime>
  </property>
</Properties>
</file>