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59" r:id="rId5"/>
    <p:sldId id="257" r:id="rId6"/>
    <p:sldId id="263" r:id="rId7"/>
    <p:sldId id="264" r:id="rId8"/>
    <p:sldId id="266" r:id="rId9"/>
    <p:sldId id="267" r:id="rId10"/>
    <p:sldId id="268" r:id="rId11"/>
    <p:sldId id="261" r:id="rId12"/>
    <p:sldId id="260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F020D-05D7-4286-837F-82C4D364851A}" v="1" dt="2020-04-27T06:54:11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as Joachim (STUD)" userId="cc949fa3-aede-4ac1-a0d7-fc7dd84bc553" providerId="ADAL" clId="{B570E0EC-3300-41AE-A575-01B3F8E145DC}"/>
    <pc:docChg chg="custSel modSld">
      <pc:chgData name="Jakubas Joachim (STUD)" userId="cc949fa3-aede-4ac1-a0d7-fc7dd84bc553" providerId="ADAL" clId="{B570E0EC-3300-41AE-A575-01B3F8E145DC}" dt="2020-04-15T07:32:00.800" v="297" actId="20577"/>
      <pc:docMkLst>
        <pc:docMk/>
      </pc:docMkLst>
      <pc:sldChg chg="modSp mod">
        <pc:chgData name="Jakubas Joachim (STUD)" userId="cc949fa3-aede-4ac1-a0d7-fc7dd84bc553" providerId="ADAL" clId="{B570E0EC-3300-41AE-A575-01B3F8E145DC}" dt="2020-04-14T14:55:51.265" v="31" actId="20577"/>
        <pc:sldMkLst>
          <pc:docMk/>
          <pc:sldMk cId="3741305224" sldId="262"/>
        </pc:sldMkLst>
        <pc:spChg chg="mod">
          <ac:chgData name="Jakubas Joachim (STUD)" userId="cc949fa3-aede-4ac1-a0d7-fc7dd84bc553" providerId="ADAL" clId="{B570E0EC-3300-41AE-A575-01B3F8E145DC}" dt="2020-04-14T14:55:51.265" v="31" actId="20577"/>
          <ac:spMkLst>
            <pc:docMk/>
            <pc:sldMk cId="3741305224" sldId="262"/>
            <ac:spMk id="2" creationId="{B84B2901-5995-4831-8DA0-D6272B3069F7}"/>
          </ac:spMkLst>
        </pc:spChg>
      </pc:sldChg>
      <pc:sldChg chg="modSp mod">
        <pc:chgData name="Jakubas Joachim (STUD)" userId="cc949fa3-aede-4ac1-a0d7-fc7dd84bc553" providerId="ADAL" clId="{B570E0EC-3300-41AE-A575-01B3F8E145DC}" dt="2020-04-15T07:32:00.800" v="297" actId="20577"/>
        <pc:sldMkLst>
          <pc:docMk/>
          <pc:sldMk cId="1420496428" sldId="264"/>
        </pc:sldMkLst>
        <pc:spChg chg="mod">
          <ac:chgData name="Jakubas Joachim (STUD)" userId="cc949fa3-aede-4ac1-a0d7-fc7dd84bc553" providerId="ADAL" clId="{B570E0EC-3300-41AE-A575-01B3F8E145DC}" dt="2020-04-15T07:32:00.800" v="297" actId="20577"/>
          <ac:spMkLst>
            <pc:docMk/>
            <pc:sldMk cId="1420496428" sldId="264"/>
            <ac:spMk id="3" creationId="{0FD680E9-9105-4AA4-AD75-06A7412E0F9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E8B24A-C68D-434A-8EE7-BA005A3C2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B5DEC0-6F21-4669-83A5-A33FF2D3A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99B198-887F-4EB7-A853-15B1F750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A13552-E043-489B-802C-6FE4CC7EE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47FECB-3620-41A3-9715-8D28DB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12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8C40D-2FD2-4E0F-A8D7-8935A53A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7E0508-7EE4-4DDD-AD7F-E386376BF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209DF2-5111-4E5A-879F-A15CC1EE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60FDE5-D96C-4E54-A950-9AD81B426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612F69-F436-499C-8D7B-D96EA9BE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5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95F7C74-554E-430E-A249-2DA5B1753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15B5955-E610-49A9-BDBC-F4FD4A96A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460257-DC07-45D1-B4D4-6485BCC5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7B3965-437F-4EF2-850E-59AEB598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A9B7EB-79F9-4644-8E68-23836FB7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95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4E47CC-97C1-4911-A0CA-C2CF54AC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495C75-40ED-4F3C-8FB6-427FD1A63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EF5C14-4AC6-4E0A-9383-BA3CFF5D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CC0696-1164-41EE-B090-E22BF23E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B81228-77A1-47A7-9EAA-63109F14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89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A28BFE-75EC-4838-A9B7-3F2B7FD2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CC280-85B9-43AA-ADC9-F93694A44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5AC2FC-FD64-4E9D-A65D-8852BC4F4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92F609-DB36-4FFF-9660-A4663641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383655-1AA2-416B-BEF7-EC5E37E41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77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C0F940-5354-4FEB-AD12-E3E0CB1FB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16F285-22C6-438F-B6BB-15CA1F01CF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B560DB-9488-46E5-9B2F-C53EBD837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D3FE4E-A768-4574-87AA-0436985C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9DFF0D-EED4-4801-9FC6-94739F34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BC3677B-0860-4DF0-BD96-0E3C9F6B8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32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7F6EF5-618C-43F4-B11B-4E179325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FF7059-D6E1-4CFA-9AA7-6D638333D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D6A69D-6986-471E-8BB9-440627DD2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ECF2471-ED8E-4BAE-9A91-A59E69D3F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693B6C-FA54-4473-BDF6-69A89C6BE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05DE330-1B47-4B21-A62D-CBDFF43B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3E9D426-2BF8-4DA2-B82B-22CEFEE3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661E734-80B3-4194-9316-E7F4D431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62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2B8170-DDCE-4A39-94E0-416EE54C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FCF1C7C-08AA-4326-8BF0-24BF4C80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03BC6AB-0715-4958-900A-8C447B80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DD1061-5462-43AB-BD05-3F70295F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16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796D36-CCD5-4BB6-850D-21F8279E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091A1CD-1C51-46EA-8E33-59E2A755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D07C8C-292A-41A8-83A4-6977CD0D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06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61AC3-DDDF-4FCB-95B2-72EDF144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253DF8-240C-438E-8B6C-88DF56A1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A93CBA0-ED08-48DA-BFF4-14A223805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ED22D8-0E03-4F44-B5F5-2EC6D240F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01E157-FA8D-41AE-A365-CADFFBAC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9F518EB-6831-4E33-8A26-3A6FAD85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04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309957-8C08-4A70-962B-AB1DB4C9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7765973-792F-459C-830B-B91773C8F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D8C0C9-D0CF-42D6-AC73-A47BFF7B5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53C6A1-EEDA-4443-9862-9D5659E1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1A449B-DACC-4A90-8630-2FEB4A64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FAFE13-A089-4667-A07C-15A50F60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85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040F9DB-3811-4518-A73E-97BCA092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FC71D1-CDCB-47D9-B826-73639ECD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EDCFB9-432A-4E78-B2D0-53B53B373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36A1A-9FF0-4B47-BCF4-1B51BD17D888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CFFF9E-E4C8-443E-BBE2-148B3C5F8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50B91A-ADFB-41E7-8561-37527A66B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51B6-3118-4D61-B7AA-0764A5BB1E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88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pl.wikipedia.org/wiki/Pomnik_Praskiej_Kapeli_Podw%C3%B3rkowej" TargetMode="External"/><Relationship Id="rId7" Type="http://schemas.openxmlformats.org/officeDocument/2006/relationships/hyperlink" Target="https://warsawtour.pl/warszawa-chopina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Fryderyk_Chopin" TargetMode="External"/><Relationship Id="rId5" Type="http://schemas.openxmlformats.org/officeDocument/2006/relationships/hyperlink" Target="https://pl.chopin.nifc.pl/chopin/life/biography/page/1" TargetMode="External"/><Relationship Id="rId4" Type="http://schemas.openxmlformats.org/officeDocument/2006/relationships/hyperlink" Target="https://pl.wikipedia.org/wiki/Warszawa_w_muzyc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budynek, zewnętrzne, miasto, rzeka&#10;&#10;Opis wygenerowany automatycznie">
            <a:extLst>
              <a:ext uri="{FF2B5EF4-FFF2-40B4-BE49-F238E27FC236}">
                <a16:creationId xmlns:a16="http://schemas.microsoft.com/office/drawing/2014/main" id="{E038D7BE-3B88-471F-8F09-1C51D152D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1B3134-35C1-4255-8D35-AFB42FFF3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l-PL" sz="4000" dirty="0"/>
              <a:t>Muzyczna podróż po Warszawie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D945940-3C32-4827-9FDC-D39777782BCB}"/>
              </a:ext>
            </a:extLst>
          </p:cNvPr>
          <p:cNvSpPr txBox="1"/>
          <p:nvPr/>
        </p:nvSpPr>
        <p:spPr>
          <a:xfrm>
            <a:off x="182880" y="98474"/>
            <a:ext cx="1983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https://www.wprost.pl/warszawa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F17EE91-034C-4665-85A6-2255897EB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98" y="5379638"/>
            <a:ext cx="1740886" cy="12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1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DAAD90-D948-491A-B7CC-9F89115D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Spacerując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Warszawie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możesz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spotkać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ławeczki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chopinowskie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usiąść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nich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posłuchać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…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Kliknij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głośnik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posłuchaj fragmentu utworu: </a:t>
            </a:r>
            <a:r>
              <a:rPr lang="pl-PL" sz="18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Walc Es-dur.</a:t>
            </a:r>
            <a:endParaRPr lang="en-US" sz="23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0B0F48E-5DA7-450B-B4F1-D6701D831F6B}"/>
              </a:ext>
            </a:extLst>
          </p:cNvPr>
          <p:cNvSpPr txBox="1"/>
          <p:nvPr/>
        </p:nvSpPr>
        <p:spPr>
          <a:xfrm>
            <a:off x="1" y="6385199"/>
            <a:ext cx="126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https://warsawtour.pl/warszawa-chopina/</a:t>
            </a:r>
          </a:p>
        </p:txBody>
      </p:sp>
      <p:pic>
        <p:nvPicPr>
          <p:cNvPr id="7" name="Fryderyk Chopin - Walc Es-dur-[AudioTrimmer.com]">
            <a:hlinkClick r:id="" action="ppaction://media"/>
            <a:extLst>
              <a:ext uri="{FF2B5EF4-FFF2-40B4-BE49-F238E27FC236}">
                <a16:creationId xmlns:a16="http://schemas.microsoft.com/office/drawing/2014/main" id="{F5D05DF3-5B2D-4ABB-8850-A144FB578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3201" y="50048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budynek, stadion, woda, duży&#10;&#10;Opis wygenerowany automatycznie">
            <a:extLst>
              <a:ext uri="{FF2B5EF4-FFF2-40B4-BE49-F238E27FC236}">
                <a16:creationId xmlns:a16="http://schemas.microsoft.com/office/drawing/2014/main" id="{071A3412-B543-4107-A708-9A0A85AB10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8" b="577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514270-D2BD-47E8-A310-75427EA6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2934929"/>
            <a:ext cx="4187017" cy="3634682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Teraz Warszawa to miejsce, gdzie odbywa się mnóstwo koncertów, festiwali                       i wydarzeń muzycznych. </a:t>
            </a:r>
            <a:br>
              <a:rPr lang="pl-PL" sz="2800" dirty="0"/>
            </a:br>
            <a:r>
              <a:rPr lang="pl-PL" sz="2800" dirty="0"/>
              <a:t>Może wy byliście na którymś z nich?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1C58463-5C00-4DB8-8562-1F374510ABBA}"/>
              </a:ext>
            </a:extLst>
          </p:cNvPr>
          <p:cNvSpPr txBox="1"/>
          <p:nvPr/>
        </p:nvSpPr>
        <p:spPr>
          <a:xfrm>
            <a:off x="9129932" y="5859825"/>
            <a:ext cx="25181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solidFill>
                  <a:schemeClr val="accent4">
                    <a:lumMod val="75000"/>
                  </a:schemeClr>
                </a:solidFill>
              </a:rPr>
              <a:t>https://zloteprzeboje.tuba.pl/zloteprzeboje/7,162811,24994510,tak-bylo-na-koncercie-bon-jovi-w-warszawie-galeria-wideo.html</a:t>
            </a:r>
            <a:endParaRPr lang="pl-PL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E3790CE-453C-4945-BF73-14993B725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69" y="1560155"/>
            <a:ext cx="1740886" cy="12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7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ewnętrzne, droga, ulica, samochód&#10;&#10;Opis wygenerowany automatycznie">
            <a:extLst>
              <a:ext uri="{FF2B5EF4-FFF2-40B4-BE49-F238E27FC236}">
                <a16:creationId xmlns:a16="http://schemas.microsoft.com/office/drawing/2014/main" id="{799F1166-4101-4A3E-888C-2579A6B56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F2D246-875A-4060-92D6-4E0DC78B7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pl-PL" sz="400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E93F76-48EB-4B1F-A7AF-B8530E64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pl-PL" sz="2400" dirty="0">
                <a:hlinkClick r:id="rId3"/>
              </a:rPr>
              <a:t>https://pl.wikipedia.org/wiki/Pomnik_Praskiej_Kapeli_Podw%C3%B3rkowej</a:t>
            </a:r>
            <a:endParaRPr lang="pl-PL" sz="2400" dirty="0"/>
          </a:p>
          <a:p>
            <a:r>
              <a:rPr lang="pl-PL" sz="2400" dirty="0">
                <a:hlinkClick r:id="rId4"/>
              </a:rPr>
              <a:t>https://pl.wikipedia.org/wiki/Warszawa_w_muzyce</a:t>
            </a:r>
            <a:endParaRPr lang="pl-PL" sz="2400" dirty="0"/>
          </a:p>
          <a:p>
            <a:r>
              <a:rPr lang="pl-PL" sz="2400" dirty="0">
                <a:hlinkClick r:id="rId5"/>
              </a:rPr>
              <a:t>https://pl.chopin.nifc.pl/chopin/life/biography/page/1</a:t>
            </a:r>
            <a:endParaRPr lang="pl-PL" sz="2400" dirty="0"/>
          </a:p>
          <a:p>
            <a:r>
              <a:rPr lang="pl-PL" sz="2400" dirty="0">
                <a:hlinkClick r:id="rId6"/>
              </a:rPr>
              <a:t>https://pl.wikipedia.org/wiki/Fryderyk_Chopin</a:t>
            </a:r>
            <a:endParaRPr lang="pl-PL" sz="2400" dirty="0"/>
          </a:p>
          <a:p>
            <a:r>
              <a:rPr lang="pl-PL" sz="2400" dirty="0">
                <a:hlinkClick r:id="rId7"/>
              </a:rPr>
              <a:t>https://warsawtour.pl/warszawa-chopina/</a:t>
            </a:r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3D33BA5-15D6-4954-82BF-F13F31ED9CE9}"/>
              </a:ext>
            </a:extLst>
          </p:cNvPr>
          <p:cNvSpPr txBox="1"/>
          <p:nvPr/>
        </p:nvSpPr>
        <p:spPr>
          <a:xfrm>
            <a:off x="336884" y="6372665"/>
            <a:ext cx="4375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http://www.outsourcingportal.eu/pl/awans-warszawy-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10A533D-7B49-48CA-87E6-8ADC4CD6A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46" y="321176"/>
            <a:ext cx="1740886" cy="12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9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budynek, osoby, siedzi&#10;&#10;Opis wygenerowany automatycznie">
            <a:extLst>
              <a:ext uri="{FF2B5EF4-FFF2-40B4-BE49-F238E27FC236}">
                <a16:creationId xmlns:a16="http://schemas.microsoft.com/office/drawing/2014/main" id="{D65C38EB-A082-44A5-87F7-E3A6AEBC25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84B2901-5995-4831-8DA0-D6272B30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216193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W czasach, kiedy Waszych rodziców nie było jeszcze na świecie w Warszawie zaczęły powstawać niezwykłe melodie…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1D2B70-C052-4A2F-8A75-5B788B31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968283"/>
            <a:ext cx="3764826" cy="29264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b="1" dirty="0"/>
              <a:t>Jednym z artystów tamtych lat, był Mieczysław Fogg. </a:t>
            </a:r>
          </a:p>
          <a:p>
            <a:pPr marL="0" indent="0" algn="just">
              <a:buNone/>
            </a:pPr>
            <a:r>
              <a:rPr lang="pl-PL" sz="1800" dirty="0"/>
              <a:t>Kliknij na głośnik i posłuchaj utworu ,,Piosenka o mojej Warszawie”. Spróbuj kołysać się z rytm muzyki. Jak myślisz ta melodia jest szybka, czy wolna?</a:t>
            </a:r>
            <a:endParaRPr lang="en-US" sz="1800" dirty="0"/>
          </a:p>
        </p:txBody>
      </p:sp>
      <p:pic>
        <p:nvPicPr>
          <p:cNvPr id="6" name="Mieczysaw Fogg - Piosenka o mojej Warszawie (videoo.info)">
            <a:hlinkClick r:id="" action="ppaction://media"/>
            <a:extLst>
              <a:ext uri="{FF2B5EF4-FFF2-40B4-BE49-F238E27FC236}">
                <a16:creationId xmlns:a16="http://schemas.microsoft.com/office/drawing/2014/main" id="{93FA6E23-6059-4C09-9E6C-7F305AE9A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4805" y="4839701"/>
            <a:ext cx="609600" cy="6096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5AF96A2-2AB8-4388-9C48-1849FC0003E6}"/>
              </a:ext>
            </a:extLst>
          </p:cNvPr>
          <p:cNvSpPr txBox="1"/>
          <p:nvPr/>
        </p:nvSpPr>
        <p:spPr>
          <a:xfrm>
            <a:off x="365760" y="5627077"/>
            <a:ext cx="268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bg1"/>
                </a:solidFill>
              </a:rPr>
              <a:t>http://pejzazbezciebie.pl/index.php/project/mieczyslaw-fogg/</a:t>
            </a:r>
          </a:p>
        </p:txBody>
      </p:sp>
    </p:spTree>
    <p:extLst>
      <p:ext uri="{BB962C8B-B14F-4D97-AF65-F5344CB8AC3E}">
        <p14:creationId xmlns:p14="http://schemas.microsoft.com/office/powerpoint/2010/main" val="37413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A47DC8-4696-471A-B7A7-30579C9B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160690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/>
              <a:t>Na </a:t>
            </a:r>
            <a:r>
              <a:rPr lang="en-US" sz="3200" b="1" dirty="0" err="1"/>
              <a:t>ulicach</a:t>
            </a:r>
            <a:r>
              <a:rPr lang="en-US" sz="3200" b="1" dirty="0"/>
              <a:t> </a:t>
            </a:r>
            <a:r>
              <a:rPr lang="en-US" sz="3200" b="1" dirty="0" err="1"/>
              <a:t>było</a:t>
            </a:r>
            <a:r>
              <a:rPr lang="en-US" sz="3200" b="1" dirty="0"/>
              <a:t> </a:t>
            </a:r>
            <a:r>
              <a:rPr lang="en-US" sz="3200" b="1" dirty="0" err="1"/>
              <a:t>gwarno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wesoło</a:t>
            </a:r>
            <a:r>
              <a:rPr lang="en-US" sz="3200" b="1" dirty="0"/>
              <a:t>, a </a:t>
            </a:r>
            <a:r>
              <a:rPr lang="en-US" sz="3200" b="1" dirty="0" err="1"/>
              <a:t>ludziom</a:t>
            </a:r>
            <a:r>
              <a:rPr lang="en-US" sz="3200" b="1" dirty="0"/>
              <a:t> </a:t>
            </a:r>
            <a:r>
              <a:rPr lang="en-US" sz="3200" b="1" dirty="0" err="1"/>
              <a:t>czas</a:t>
            </a:r>
            <a:r>
              <a:rPr lang="en-US" sz="3200" b="1" dirty="0"/>
              <a:t> </a:t>
            </a:r>
            <a:r>
              <a:rPr lang="en-US" sz="3200" b="1" dirty="0" err="1"/>
              <a:t>umilały</a:t>
            </a:r>
            <a:r>
              <a:rPr lang="en-US" sz="3200" b="1" dirty="0"/>
              <a:t> </a:t>
            </a:r>
            <a:r>
              <a:rPr lang="en-US" sz="3200" b="1" dirty="0" err="1"/>
              <a:t>warszawskie</a:t>
            </a:r>
            <a:r>
              <a:rPr lang="en-US" sz="3200" b="1" dirty="0"/>
              <a:t> </a:t>
            </a:r>
            <a:r>
              <a:rPr lang="en-US" sz="3200" b="1" dirty="0" err="1"/>
              <a:t>kapele</a:t>
            </a:r>
            <a:r>
              <a:rPr lang="en-US" sz="3200" b="1" dirty="0"/>
              <a:t>…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Kapela Czerniakowska- Znakiem tego - YouTube">
            <a:extLst>
              <a:ext uri="{FF2B5EF4-FFF2-40B4-BE49-F238E27FC236}">
                <a16:creationId xmlns:a16="http://schemas.microsoft.com/office/drawing/2014/main" id="{FC943B25-F804-4032-B2D8-414A04765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158"/>
          <a:stretch/>
        </p:blipFill>
        <p:spPr bwMode="auto">
          <a:xfrm>
            <a:off x="2170029" y="804672"/>
            <a:ext cx="7851943" cy="35546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367E55E-5B71-4E56-A3CC-B23CF95B8B0A}"/>
              </a:ext>
            </a:extLst>
          </p:cNvPr>
          <p:cNvSpPr txBox="1"/>
          <p:nvPr/>
        </p:nvSpPr>
        <p:spPr>
          <a:xfrm>
            <a:off x="10297551" y="140677"/>
            <a:ext cx="1730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https://www.google.com/imgres?imgurl=https%3A%2F%2Fi.ytimg.com%2Fvi%2FtgeIuGbn2dY%2Fmaxresdefault.jpg&amp;imgrefurl=https%3A%2F%2Fwww.youtube.co</a:t>
            </a:r>
          </a:p>
        </p:txBody>
      </p:sp>
    </p:spTree>
    <p:extLst>
      <p:ext uri="{BB962C8B-B14F-4D97-AF65-F5344CB8AC3E}">
        <p14:creationId xmlns:p14="http://schemas.microsoft.com/office/powerpoint/2010/main" val="312200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C52D7-9A70-4455-B458-EE32D81A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4" y="3752849"/>
            <a:ext cx="11636476" cy="2839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3300" dirty="0"/>
              <a:t>W dzielnicy Praga- Północ znajduje się </a:t>
            </a:r>
            <a:br>
              <a:rPr lang="pl-PL" sz="3300" dirty="0"/>
            </a:br>
            <a:r>
              <a:rPr lang="pl-PL" sz="3600" b="1" dirty="0"/>
              <a:t>Pomnik Praskiej Kapeli Podwórkowej.</a:t>
            </a:r>
            <a:br>
              <a:rPr lang="pl-PL" sz="3600" b="1" dirty="0"/>
            </a:br>
            <a:r>
              <a:rPr lang="pl-PL" sz="2800" dirty="0"/>
              <a:t>Spróbuj policzyć ile muzyków jest na zdjęciu. Może wiesz na jakich grają instrumentach?</a:t>
            </a:r>
            <a:endParaRPr lang="en-US" sz="3300" dirty="0"/>
          </a:p>
        </p:txBody>
      </p:sp>
      <p:pic>
        <p:nvPicPr>
          <p:cNvPr id="5" name="Symbol zastępczy zawartości 4" descr="Obraz zawierający zewnętrzne, mężczyzna, stojące, budynek&#10;&#10;Opis wygenerowany automatycznie">
            <a:extLst>
              <a:ext uri="{FF2B5EF4-FFF2-40B4-BE49-F238E27FC236}">
                <a16:creationId xmlns:a16="http://schemas.microsoft.com/office/drawing/2014/main" id="{82BA3B85-4C4C-40CE-BB6F-E7A8B4EDE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7" b="30476"/>
          <a:stretch/>
        </p:blipFill>
        <p:spPr>
          <a:xfrm>
            <a:off x="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C71A813-67F0-41A0-A2E8-DCB8E008EFEB}"/>
              </a:ext>
            </a:extLst>
          </p:cNvPr>
          <p:cNvSpPr txBox="1"/>
          <p:nvPr/>
        </p:nvSpPr>
        <p:spPr>
          <a:xfrm>
            <a:off x="10014155" y="2728452"/>
            <a:ext cx="1695240" cy="700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ttps</a:t>
            </a:r>
            <a:r>
              <a:rPr lang="en-US" dirty="0"/>
              <a:t>://pl.wikipedia.org/wiki/</a:t>
            </a:r>
            <a:r>
              <a:rPr lang="en-US" dirty="0" err="1"/>
              <a:t>Pomnik_Praskiej_Kapeli_Podwórkowej</a:t>
            </a:r>
            <a:r>
              <a:rPr lang="en-US" dirty="0"/>
              <a:t>#/media/Plik:Pomnik_Praskiej_Kapeli_Podwórkowej_2018.jpg</a:t>
            </a:r>
          </a:p>
        </p:txBody>
      </p:sp>
    </p:spTree>
    <p:extLst>
      <p:ext uri="{BB962C8B-B14F-4D97-AF65-F5344CB8AC3E}">
        <p14:creationId xmlns:p14="http://schemas.microsoft.com/office/powerpoint/2010/main" val="152338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budynek, zewnętrzne, osoba, chodnik&#10;&#10;Opis wygenerowany automatycznie">
            <a:extLst>
              <a:ext uri="{FF2B5EF4-FFF2-40B4-BE49-F238E27FC236}">
                <a16:creationId xmlns:a16="http://schemas.microsoft.com/office/drawing/2014/main" id="{F6B2A4B2-2FD4-4993-9780-0E1C655B1B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928" b="51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81867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E12E7F1-F6AD-4B38-9AA1-FB266DAB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220" y="758284"/>
            <a:ext cx="3657600" cy="319657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dirty="0"/>
              <a:t>Na </a:t>
            </a:r>
            <a:r>
              <a:rPr lang="en-US" sz="2800" dirty="0" err="1"/>
              <a:t>warszawskiej</a:t>
            </a:r>
            <a:r>
              <a:rPr lang="en-US" sz="2800" dirty="0"/>
              <a:t> </a:t>
            </a:r>
            <a:r>
              <a:rPr lang="en-US" sz="2800" dirty="0" err="1"/>
              <a:t>starówce</a:t>
            </a:r>
            <a:r>
              <a:rPr lang="en-US" sz="2800" dirty="0"/>
              <a:t> do </a:t>
            </a:r>
            <a:r>
              <a:rPr lang="en-US" sz="2800" dirty="0" err="1"/>
              <a:t>tej</a:t>
            </a:r>
            <a:r>
              <a:rPr lang="en-US" sz="2800" dirty="0"/>
              <a:t> </a:t>
            </a:r>
            <a:r>
              <a:rPr lang="en-US" sz="2800" dirty="0" err="1"/>
              <a:t>pory</a:t>
            </a:r>
            <a:r>
              <a:rPr lang="en-US" sz="2800" dirty="0"/>
              <a:t> </a:t>
            </a:r>
            <a:r>
              <a:rPr lang="en-US" sz="2800" dirty="0" err="1"/>
              <a:t>można</a:t>
            </a:r>
            <a:r>
              <a:rPr lang="en-US" sz="2800" dirty="0"/>
              <a:t> </a:t>
            </a:r>
            <a:r>
              <a:rPr lang="en-US" sz="2800" dirty="0" err="1"/>
              <a:t>usłyszeć</a:t>
            </a:r>
            <a:r>
              <a:rPr lang="en-US" sz="2800" dirty="0"/>
              <a:t> </a:t>
            </a:r>
            <a:r>
              <a:rPr lang="en-US" sz="2800" dirty="0" err="1"/>
              <a:t>typową</a:t>
            </a:r>
            <a:r>
              <a:rPr lang="en-US" sz="2800" dirty="0"/>
              <a:t> </a:t>
            </a:r>
            <a:r>
              <a:rPr lang="en-US" sz="2800" dirty="0" err="1"/>
              <a:t>muzykę</a:t>
            </a:r>
            <a:r>
              <a:rPr lang="en-US" sz="2800" dirty="0"/>
              <a:t> </a:t>
            </a:r>
            <a:r>
              <a:rPr lang="en-US" sz="2800" dirty="0" err="1"/>
              <a:t>warszawską</a:t>
            </a:r>
            <a:r>
              <a:rPr lang="pl-PL" sz="2800" dirty="0"/>
              <a:t>. Czy wiesz co to za melodia?</a:t>
            </a:r>
            <a:br>
              <a:rPr lang="pl-PL" sz="2800" dirty="0"/>
            </a:br>
            <a:r>
              <a:rPr lang="pl-PL" sz="2800" dirty="0"/>
              <a:t>Tak, to warszawska poleczka!</a:t>
            </a:r>
            <a:endParaRPr lang="en-US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EA0441-8D10-4906-9397-11B58A88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220" y="4323376"/>
            <a:ext cx="3657600" cy="12414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pl-PL" sz="2000" dirty="0">
                <a:solidFill>
                  <a:schemeClr val="tx2"/>
                </a:solidFill>
              </a:rPr>
              <a:t>Kliknij na głośnik i posłuchaj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36109" y="4063141"/>
            <a:ext cx="2586790" cy="0"/>
          </a:xfrm>
          <a:prstGeom prst="line">
            <a:avLst/>
          </a:prstGeom>
          <a:ln w="22225">
            <a:solidFill>
              <a:srgbClr val="4B5B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E72190E-68F2-4AA0-B92D-62B403547216}"/>
              </a:ext>
            </a:extLst>
          </p:cNvPr>
          <p:cNvSpPr txBox="1"/>
          <p:nvPr/>
        </p:nvSpPr>
        <p:spPr>
          <a:xfrm>
            <a:off x="126609" y="5978769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https://www.youtube.com/watch?v=Xr3bzx96EiM&amp;app=desktop</a:t>
            </a:r>
          </a:p>
        </p:txBody>
      </p:sp>
      <p:pic>
        <p:nvPicPr>
          <p:cNvPr id="7" name="polka warszawska-podkład">
            <a:hlinkClick r:id="" action="ppaction://media"/>
            <a:extLst>
              <a:ext uri="{FF2B5EF4-FFF2-40B4-BE49-F238E27FC236}">
                <a16:creationId xmlns:a16="http://schemas.microsoft.com/office/drawing/2014/main" id="{9047416C-2F5F-43A8-80CE-0FBD8D64AC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4704" y="4829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D8599B-C32B-410C-BD1F-63A12377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422031"/>
            <a:ext cx="6619811" cy="108230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Posłuchaj piosenki ,,Warszawska poleczka”. 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Spróbuj ją zaśpiewać razem z rodzicami. 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Kliknij na głośnik, żeby włączyć piosenkę.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AE42F-8D2E-4865-A267-DB8EA16F7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755058"/>
            <a:ext cx="6809581" cy="4462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/>
              <a:t>1.</a:t>
            </a:r>
            <a:r>
              <a:rPr lang="pl-PL" sz="2000" dirty="0"/>
              <a:t>Tańcowała ryba z rakiem raz i dwa i raz i dwa.</a:t>
            </a:r>
          </a:p>
          <a:p>
            <a:pPr marL="0" indent="0">
              <a:buNone/>
            </a:pPr>
            <a:r>
              <a:rPr lang="pl-PL" sz="2000" dirty="0"/>
              <a:t>I przedszkolak z przedszkolakiem raz i dwa i raz i dwa.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Ref.</a:t>
            </a:r>
            <a:r>
              <a:rPr lang="pl-PL" sz="2000" dirty="0"/>
              <a:t> Raz podskoczyć, raz zaklaskać o tak (3x klaśnięcie)</a:t>
            </a:r>
          </a:p>
          <a:p>
            <a:pPr marL="0" indent="0">
              <a:buNone/>
            </a:pPr>
            <a:r>
              <a:rPr lang="pl-PL" sz="2000" dirty="0"/>
              <a:t>Raz podskoczyć, raz zaklaskać, polka warszawska raz i dwa.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2.</a:t>
            </a:r>
            <a:r>
              <a:rPr lang="pl-PL" sz="2000" dirty="0"/>
              <a:t>Daj mi obie rączki w tańcu raz i dwa i raz i dwa.</a:t>
            </a:r>
          </a:p>
          <a:p>
            <a:pPr marL="0" indent="0">
              <a:buNone/>
            </a:pPr>
            <a:r>
              <a:rPr lang="pl-PL" sz="2000" dirty="0"/>
              <a:t>W tej poleczce –warszawiance raz i dwa i raz i dwa.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b="1" dirty="0"/>
              <a:t>3.</a:t>
            </a:r>
            <a:r>
              <a:rPr lang="pl-PL" sz="2000" dirty="0"/>
              <a:t>Tak na rynku, co niedzielę raz i dwa i raz i dwa.</a:t>
            </a:r>
          </a:p>
          <a:p>
            <a:pPr marL="0" indent="0">
              <a:buNone/>
            </a:pPr>
            <a:r>
              <a:rPr lang="pl-PL" sz="2000" dirty="0"/>
              <a:t>Tańczą polkę najweselej raz i dwa i raz i dwa.</a:t>
            </a:r>
          </a:p>
          <a:p>
            <a:pPr marL="0" indent="0">
              <a:buNone/>
            </a:pPr>
            <a:endParaRPr lang="pl-PL" sz="1500" dirty="0"/>
          </a:p>
        </p:txBody>
      </p:sp>
      <p:pic>
        <p:nvPicPr>
          <p:cNvPr id="7" name="16 Warszawska poleczka">
            <a:hlinkClick r:id="" action="ppaction://media"/>
            <a:extLst>
              <a:ext uri="{FF2B5EF4-FFF2-40B4-BE49-F238E27FC236}">
                <a16:creationId xmlns:a16="http://schemas.microsoft.com/office/drawing/2014/main" id="{38541DF8-2F64-47B8-BD17-317489533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8528" y="250838"/>
            <a:ext cx="609600" cy="60960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2C706-D663-4979-9ED2-850DDA73CD7D}"/>
              </a:ext>
            </a:extLst>
          </p:cNvPr>
          <p:cNvSpPr txBox="1"/>
          <p:nvPr/>
        </p:nvSpPr>
        <p:spPr>
          <a:xfrm>
            <a:off x="436098" y="6443003"/>
            <a:ext cx="55567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https://pl.wikipedia.org/wiki/Stare_Miasto_w_Warszawie</a:t>
            </a:r>
          </a:p>
        </p:txBody>
      </p:sp>
    </p:spTree>
    <p:extLst>
      <p:ext uri="{BB962C8B-B14F-4D97-AF65-F5344CB8AC3E}">
        <p14:creationId xmlns:p14="http://schemas.microsoft.com/office/powerpoint/2010/main" val="40370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budynek, zewnętrzne, droga, ulica&#10;&#10;Opis wygenerowany automatycznie">
            <a:extLst>
              <a:ext uri="{FF2B5EF4-FFF2-40B4-BE49-F238E27FC236}">
                <a16:creationId xmlns:a16="http://schemas.microsoft.com/office/drawing/2014/main" id="{E7A54B0D-228E-445F-B7BC-FACC7843C1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A6C11B-C551-4AF2-8DEB-0D92D47E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Teraz spróbujemy zatańczyć do naszej piosenki. Poproś rodziców, żeby mówili Ci co masz robić.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Kliknij na głośnik, żeby włączyć piosenkę.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D680E9-9105-4AA4-AD75-06A7412E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/>
              <a:t>Takt 1 – podskok w miejscu obunóż</a:t>
            </a:r>
          </a:p>
          <a:p>
            <a:pPr marL="0" indent="0">
              <a:buNone/>
            </a:pPr>
            <a:r>
              <a:rPr lang="pl-PL" sz="2000" dirty="0"/>
              <a:t>Takt 2 – jedno klaśnięcie</a:t>
            </a:r>
          </a:p>
          <a:p>
            <a:pPr marL="0" indent="0">
              <a:buNone/>
            </a:pPr>
            <a:r>
              <a:rPr lang="pl-PL" sz="2000" dirty="0"/>
              <a:t>Takt 3 –dwa pochylenia głowy w bok (w prawo i w lewo);(takt pusty) –trzy rytmiczne przytupnięcia z nogi na nogę</a:t>
            </a:r>
          </a:p>
          <a:p>
            <a:pPr marL="0" indent="0">
              <a:buNone/>
            </a:pPr>
            <a:r>
              <a:rPr lang="pl-PL" sz="2000" dirty="0"/>
              <a:t>Zwrotka 1 –dzieci tańczą krokiem odstaw/dostaw w prawo</a:t>
            </a:r>
          </a:p>
          <a:p>
            <a:pPr marL="0" indent="0">
              <a:buNone/>
            </a:pPr>
            <a:r>
              <a:rPr lang="pl-PL" sz="2000" dirty="0"/>
              <a:t>Zwrotka 2 –dzieci parami tworzą małe kółka z członkiem rodziny  i tańczą nadal krokiem odstaw/dostaw lub obracają się wokół własnej osi samodzielnie</a:t>
            </a:r>
          </a:p>
          <a:p>
            <a:pPr marL="0" indent="0">
              <a:buNone/>
            </a:pPr>
            <a:r>
              <a:rPr lang="pl-PL" sz="2000" dirty="0"/>
              <a:t>Zwrotka 3 –dzieci krzyżują ręce w parach i tańczą po okręgu krokiem odstaw/dostaw  lub podskakują samodzielnie </a:t>
            </a:r>
          </a:p>
          <a:p>
            <a:pPr marL="0" indent="0">
              <a:buNone/>
            </a:pPr>
            <a:r>
              <a:rPr lang="pl-PL" sz="2000" dirty="0"/>
              <a:t>Zwrotka 4 –dzieci tak jak w zwrotce 3 tylko ze zmiana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A9DC80E-56A1-491C-83AC-3D28AE3A7AD8}"/>
              </a:ext>
            </a:extLst>
          </p:cNvPr>
          <p:cNvSpPr txBox="1"/>
          <p:nvPr/>
        </p:nvSpPr>
        <p:spPr>
          <a:xfrm>
            <a:off x="594804" y="6344529"/>
            <a:ext cx="7197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https://podroze.onet.pl/ciekawe/warszawska-starowka-30-lat-na-liscie-unesco/dsdrjk9</a:t>
            </a:r>
          </a:p>
        </p:txBody>
      </p:sp>
      <p:pic>
        <p:nvPicPr>
          <p:cNvPr id="8" name="16 Warszawska poleczka">
            <a:hlinkClick r:id="" action="ppaction://media"/>
            <a:extLst>
              <a:ext uri="{FF2B5EF4-FFF2-40B4-BE49-F238E27FC236}">
                <a16:creationId xmlns:a16="http://schemas.microsoft.com/office/drawing/2014/main" id="{88D6D1C8-01E8-43E8-A3DF-4FE2F7D90F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643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odzież, mężczyzna, krawat&#10;&#10;Opis wygenerowany automatycznie">
            <a:extLst>
              <a:ext uri="{FF2B5EF4-FFF2-40B4-BE49-F238E27FC236}">
                <a16:creationId xmlns:a16="http://schemas.microsoft.com/office/drawing/2014/main" id="{3F636AC0-9872-4CAA-BF3D-9854180B3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7" b="86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04DB13-0C0E-436B-A4FA-8F596D9D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Warszawie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przez pewien czas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mieszkał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tworzył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wybitny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kompozytor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Fryderyk Chopin.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A532BC9-FD1B-4F84-8A66-D462002D8342}"/>
              </a:ext>
            </a:extLst>
          </p:cNvPr>
          <p:cNvSpPr txBox="1"/>
          <p:nvPr/>
        </p:nvSpPr>
        <p:spPr>
          <a:xfrm>
            <a:off x="147484" y="5973097"/>
            <a:ext cx="246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https://viva.pl/kultura/muzyka/fryderyk-chopin-utwory-ciekawostki-zyciorys-121331-r1/</a:t>
            </a:r>
          </a:p>
        </p:txBody>
      </p:sp>
    </p:spTree>
    <p:extLst>
      <p:ext uri="{BB962C8B-B14F-4D97-AF65-F5344CB8AC3E}">
        <p14:creationId xmlns:p14="http://schemas.microsoft.com/office/powerpoint/2010/main" val="225837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rawa, zewnętrzne, osoby, park&#10;&#10;Opis wygenerowany automatycznie">
            <a:extLst>
              <a:ext uri="{FF2B5EF4-FFF2-40B4-BE49-F238E27FC236}">
                <a16:creationId xmlns:a16="http://schemas.microsoft.com/office/drawing/2014/main" id="{831B5FF9-2ABF-42A0-9D50-BFCB7D58D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9" b="2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C13B20-79F5-4B52-9F2E-CED3B36E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warszawskich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Łazienkach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znajduje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się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pomnik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Fryderyka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Chopina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Gdy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robi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się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ciepło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można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tam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posłuchać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koncertów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chopinowskich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4F4A2C6-0081-46DD-B546-BAE016CA8E7E}"/>
              </a:ext>
            </a:extLst>
          </p:cNvPr>
          <p:cNvSpPr txBox="1"/>
          <p:nvPr/>
        </p:nvSpPr>
        <p:spPr>
          <a:xfrm>
            <a:off x="9917723" y="168812"/>
            <a:ext cx="209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https://warsawtour.pl/warszawa-chopina/</a:t>
            </a:r>
          </a:p>
        </p:txBody>
      </p:sp>
    </p:spTree>
    <p:extLst>
      <p:ext uri="{BB962C8B-B14F-4D97-AF65-F5344CB8AC3E}">
        <p14:creationId xmlns:p14="http://schemas.microsoft.com/office/powerpoint/2010/main" val="22014489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759</Words>
  <Application>Microsoft Office PowerPoint</Application>
  <PresentationFormat>Panoramiczny</PresentationFormat>
  <Paragraphs>50</Paragraphs>
  <Slides>12</Slides>
  <Notes>0</Notes>
  <HiddenSlides>0</HiddenSlides>
  <MMClips>5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Muzyczna podróż po Warszawie</vt:lpstr>
      <vt:lpstr>W czasach, kiedy Waszych rodziców nie było jeszcze na świecie w Warszawie zaczęły powstawać niezwykłe melodie…</vt:lpstr>
      <vt:lpstr>Na ulicach było gwarno i wesoło, a ludziom czas umilały warszawskie kapele… </vt:lpstr>
      <vt:lpstr>W dzielnicy Praga- Północ znajduje się  Pomnik Praskiej Kapeli Podwórkowej. Spróbuj policzyć ile muzyków jest na zdjęciu. Może wiesz na jakich grają instrumentach?</vt:lpstr>
      <vt:lpstr>Na warszawskiej starówce do tej pory można usłyszeć typową muzykę warszawską. Czy wiesz co to za melodia? Tak, to warszawska poleczka!</vt:lpstr>
      <vt:lpstr>Posłuchaj piosenki ,,Warszawska poleczka”.  Spróbuj ją zaśpiewać razem z rodzicami.  Kliknij na głośnik, żeby włączyć piosenkę.</vt:lpstr>
      <vt:lpstr>Teraz spróbujemy zatańczyć do naszej piosenki. Poproś rodziców, żeby mówili Ci co masz robić. Kliknij na głośnik, żeby włączyć piosenkę.</vt:lpstr>
      <vt:lpstr>W Warszawie przez pewien czas mieszkał i tworzył wybitny kompozytor Fryderyk Chopin.</vt:lpstr>
      <vt:lpstr>W warszawskich Łazienkach znajduje się pomnik Fryderyka Chopina.  Gdy robi się ciepło można tam posłuchać koncertów chopinowskich.</vt:lpstr>
      <vt:lpstr>Spacerując po Warszawie możesz spotkać ławeczki chopinowskie, usiąść na nich i posłuchać … Kliknij na głośnik i posłuchaj fragmentu utworu: Walc Es-dur.</vt:lpstr>
      <vt:lpstr>Teraz Warszawa to miejsce, gdzie odbywa się mnóstwo koncertów, festiwali                       i wydarzeń muzycznych.  Może wy byliście na którymś z nich?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Muzyczna podróż po Warszawie</dc:title>
  <dc:creator>Jakubas Joachim (STUD)</dc:creator>
  <cp:lastModifiedBy>Cyranowska Magdalena mc59039</cp:lastModifiedBy>
  <cp:revision>20</cp:revision>
  <dcterms:created xsi:type="dcterms:W3CDTF">2020-04-14T09:14:19Z</dcterms:created>
  <dcterms:modified xsi:type="dcterms:W3CDTF">2020-04-27T09:42:53Z</dcterms:modified>
</cp:coreProperties>
</file>