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as Joachim (STUD)" initials="JJ(" lastIdx="1" clrIdx="0">
    <p:extLst>
      <p:ext uri="{19B8F6BF-5375-455C-9EA6-DF929625EA0E}">
        <p15:presenceInfo xmlns:p15="http://schemas.microsoft.com/office/powerpoint/2012/main" userId="Jakubas Joachim (STU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FC09C-DF3B-4811-B43C-FFA215841604}" v="15" dt="2020-04-01T07:29:4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as Joachim (STUD)" userId="cc949fa3-aede-4ac1-a0d7-fc7dd84bc553" providerId="ADAL" clId="{50BFC09C-DF3B-4811-B43C-FFA215841604}"/>
    <pc:docChg chg="custSel modSld">
      <pc:chgData name="Jakubas Joachim (STUD)" userId="cc949fa3-aede-4ac1-a0d7-fc7dd84bc553" providerId="ADAL" clId="{50BFC09C-DF3B-4811-B43C-FFA215841604}" dt="2020-04-01T07:30:07.499" v="24" actId="1076"/>
      <pc:docMkLst>
        <pc:docMk/>
      </pc:docMkLst>
      <pc:sldChg chg="modSp">
        <pc:chgData name="Jakubas Joachim (STUD)" userId="cc949fa3-aede-4ac1-a0d7-fc7dd84bc553" providerId="ADAL" clId="{50BFC09C-DF3B-4811-B43C-FFA215841604}" dt="2020-04-01T07:16:35.319" v="5" actId="554"/>
        <pc:sldMkLst>
          <pc:docMk/>
          <pc:sldMk cId="1903386719" sldId="258"/>
        </pc:sldMkLst>
        <pc:picChg chg="mod">
          <ac:chgData name="Jakubas Joachim (STUD)" userId="cc949fa3-aede-4ac1-a0d7-fc7dd84bc553" providerId="ADAL" clId="{50BFC09C-DF3B-4811-B43C-FFA215841604}" dt="2020-04-01T07:16:32.919" v="4" actId="554"/>
          <ac:picMkLst>
            <pc:docMk/>
            <pc:sldMk cId="1903386719" sldId="258"/>
            <ac:picMk id="8" creationId="{8E55E3F5-7BAB-48AB-85AF-D8480593EFDC}"/>
          </ac:picMkLst>
        </pc:picChg>
        <pc:picChg chg="mod">
          <ac:chgData name="Jakubas Joachim (STUD)" userId="cc949fa3-aede-4ac1-a0d7-fc7dd84bc553" providerId="ADAL" clId="{50BFC09C-DF3B-4811-B43C-FFA215841604}" dt="2020-04-01T07:16:35.319" v="5" actId="554"/>
          <ac:picMkLst>
            <pc:docMk/>
            <pc:sldMk cId="1903386719" sldId="258"/>
            <ac:picMk id="10" creationId="{4EE3C6C0-60E1-4F61-8270-7D1998371839}"/>
          </ac:picMkLst>
        </pc:picChg>
        <pc:picChg chg="mod">
          <ac:chgData name="Jakubas Joachim (STUD)" userId="cc949fa3-aede-4ac1-a0d7-fc7dd84bc553" providerId="ADAL" clId="{50BFC09C-DF3B-4811-B43C-FFA215841604}" dt="2020-04-01T07:16:31.219" v="3" actId="554"/>
          <ac:picMkLst>
            <pc:docMk/>
            <pc:sldMk cId="1903386719" sldId="258"/>
            <ac:picMk id="12" creationId="{E5E01CDA-1A34-4F52-BF20-C22BC945D786}"/>
          </ac:picMkLst>
        </pc:picChg>
      </pc:sldChg>
      <pc:sldChg chg="addSp delSp modSp delAnim modAnim">
        <pc:chgData name="Jakubas Joachim (STUD)" userId="cc949fa3-aede-4ac1-a0d7-fc7dd84bc553" providerId="ADAL" clId="{50BFC09C-DF3B-4811-B43C-FFA215841604}" dt="2020-04-01T07:30:07.499" v="24" actId="1076"/>
        <pc:sldMkLst>
          <pc:docMk/>
          <pc:sldMk cId="3805329220" sldId="261"/>
        </pc:sldMkLst>
        <pc:spChg chg="add del mod">
          <ac:chgData name="Jakubas Joachim (STUD)" userId="cc949fa3-aede-4ac1-a0d7-fc7dd84bc553" providerId="ADAL" clId="{50BFC09C-DF3B-4811-B43C-FFA215841604}" dt="2020-04-01T07:29:45.909" v="20"/>
          <ac:spMkLst>
            <pc:docMk/>
            <pc:sldMk cId="3805329220" sldId="261"/>
            <ac:spMk id="6" creationId="{94A5C9AB-14CB-41A9-B5A0-AAC678098DBC}"/>
          </ac:spMkLst>
        </pc:spChg>
        <pc:picChg chg="del">
          <ac:chgData name="Jakubas Joachim (STUD)" userId="cc949fa3-aede-4ac1-a0d7-fc7dd84bc553" providerId="ADAL" clId="{50BFC09C-DF3B-4811-B43C-FFA215841604}" dt="2020-04-01T07:29:18.369" v="19" actId="478"/>
          <ac:picMkLst>
            <pc:docMk/>
            <pc:sldMk cId="3805329220" sldId="261"/>
            <ac:picMk id="7" creationId="{F99E041F-E169-4678-846E-8CAFBDDC71B0}"/>
          </ac:picMkLst>
        </pc:picChg>
        <pc:picChg chg="add mod">
          <ac:chgData name="Jakubas Joachim (STUD)" userId="cc949fa3-aede-4ac1-a0d7-fc7dd84bc553" providerId="ADAL" clId="{50BFC09C-DF3B-4811-B43C-FFA215841604}" dt="2020-04-01T07:30:07.499" v="24" actId="1076"/>
          <ac:picMkLst>
            <pc:docMk/>
            <pc:sldMk cId="3805329220" sldId="261"/>
            <ac:picMk id="9" creationId="{3F19BC24-BA09-414D-965C-4BCBE9372E1C}"/>
          </ac:picMkLst>
        </pc:picChg>
      </pc:sldChg>
      <pc:sldChg chg="modSp">
        <pc:chgData name="Jakubas Joachim (STUD)" userId="cc949fa3-aede-4ac1-a0d7-fc7dd84bc553" providerId="ADAL" clId="{50BFC09C-DF3B-4811-B43C-FFA215841604}" dt="2020-04-01T07:18:13.229" v="18" actId="1038"/>
        <pc:sldMkLst>
          <pc:docMk/>
          <pc:sldMk cId="3401308759" sldId="263"/>
        </pc:sldMkLst>
        <pc:picChg chg="mod">
          <ac:chgData name="Jakubas Joachim (STUD)" userId="cc949fa3-aede-4ac1-a0d7-fc7dd84bc553" providerId="ADAL" clId="{50BFC09C-DF3B-4811-B43C-FFA215841604}" dt="2020-04-01T07:17:56.619" v="6" actId="553"/>
          <ac:picMkLst>
            <pc:docMk/>
            <pc:sldMk cId="3401308759" sldId="263"/>
            <ac:picMk id="8" creationId="{F51086DD-A552-41D4-A25F-431E419D2FE2}"/>
          </ac:picMkLst>
        </pc:picChg>
        <pc:picChg chg="mod">
          <ac:chgData name="Jakubas Joachim (STUD)" userId="cc949fa3-aede-4ac1-a0d7-fc7dd84bc553" providerId="ADAL" clId="{50BFC09C-DF3B-4811-B43C-FFA215841604}" dt="2020-04-01T07:18:13.229" v="18" actId="1038"/>
          <ac:picMkLst>
            <pc:docMk/>
            <pc:sldMk cId="3401308759" sldId="263"/>
            <ac:picMk id="10" creationId="{7CDAD528-8EE4-4F46-8C63-D6F15B12A911}"/>
          </ac:picMkLst>
        </pc:picChg>
        <pc:picChg chg="mod">
          <ac:chgData name="Jakubas Joachim (STUD)" userId="cc949fa3-aede-4ac1-a0d7-fc7dd84bc553" providerId="ADAL" clId="{50BFC09C-DF3B-4811-B43C-FFA215841604}" dt="2020-04-01T07:18:13.229" v="18" actId="1038"/>
          <ac:picMkLst>
            <pc:docMk/>
            <pc:sldMk cId="3401308759" sldId="263"/>
            <ac:picMk id="12" creationId="{AFDE0F7F-02F5-40DA-B372-2B0C59597C96}"/>
          </ac:picMkLst>
        </pc:picChg>
        <pc:picChg chg="mod">
          <ac:chgData name="Jakubas Joachim (STUD)" userId="cc949fa3-aede-4ac1-a0d7-fc7dd84bc553" providerId="ADAL" clId="{50BFC09C-DF3B-4811-B43C-FFA215841604}" dt="2020-04-01T07:18:05.140" v="8" actId="555"/>
          <ac:picMkLst>
            <pc:docMk/>
            <pc:sldMk cId="3401308759" sldId="263"/>
            <ac:picMk id="14" creationId="{402E43B0-2C7D-411A-8916-154681A18B1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09:46:53.5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34ECE-9AE8-460C-95BC-2DEFC5CE9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A6DF939-188A-4034-99F5-8295AE539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D9758B-8E9F-4835-9A2F-C154EB76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8DE721-7CDB-41DB-96EA-8A936F66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A29C15-B9A3-4868-904C-4E488A80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9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A1A3E-AFD7-4A9A-9B5D-918A4D60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3A41B0-3921-4527-9FDD-BBF30BFDD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EE62C0-DE6D-461D-8EDE-A10E86EF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87BB97-B04B-45F1-B6AB-E1A22410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2EC6CA-9751-42A2-9D48-83408386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5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4D99636-2FFC-407B-9B32-0072BE3B4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454C47F-7EAF-4992-80A7-3C69A5F6B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748D72-2F16-4D46-9B80-248F4D80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F54961-D78E-417B-9EF7-EF0F2721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DC8019-655A-4795-B50F-B6FF3FD5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2C559C-7007-4807-B747-D6AD2A04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D1E0BB-2EF7-4781-A179-4407FA976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B107B5-E0AC-4CC8-8B75-E610FCE8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85A6C5-3D84-4731-AC2C-6CF034C9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31A636-A4FF-4BAC-896E-FBF6DDD7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1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B14BF-DFEA-43E4-9F03-E4C04FF1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429C2C-CF32-49F5-B7A5-6EC264613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7543AB-CE17-48AC-ACAE-0B2A8771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CB834A-CFB1-4426-B7BF-DF0022E8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B7FBE6-307E-4410-AFCB-22F3CA0F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46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0F7E6-6B8A-4771-BD7F-379586B4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8AF24-95DE-428D-8E7D-3D1811DD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21156E-AD31-475C-9D35-DE92D4F8A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D8509E-D572-4BB6-9694-8F047AD7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E86059-08A8-4179-92C6-0278AB81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40F02F-AAC2-469F-9CE1-108DCF9C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5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D390F-C008-4E16-8518-DBD5538C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D6E180-BB8C-44DF-A0E7-FE5E732B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B5EABB-D5C2-4CC3-82F5-A870F9F8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3F05D8-E15C-44CE-A406-D4A43C782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7B46BDD-5FDA-4C5E-A72C-C0CA0BD7D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014650-0CA4-41DB-B59F-6C1B2940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E99594-C31A-4EFB-9E4F-599AAF1A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53CE4F9-A9EA-40BE-BE64-E72A8B4C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18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E150B-997C-437E-9197-F416DCF7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A4EDB48-BC33-4CB3-A0B1-21CA878E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C2A783E-71C7-428F-8063-684B2538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5F10A9-C72C-4C74-A0A6-5F84EA38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34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A69D66-5E0D-46D3-8066-C4A3DFC2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D126088-60D4-469E-BEAE-0D4633B8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60BE78-101A-400D-A72B-75726703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31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4A34B2-59EF-49D8-B87A-D962D96D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21A0C4-6DC0-4CA0-B280-21608523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F9ABCD-142E-45CF-A50A-839CA709F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3A5326-5AB8-441E-A6C8-A79B9DF0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77BACE-495E-4DF9-ABC6-E38CAF6A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C1C9EE-3C6B-4DA2-BD61-F8DBED46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0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D0B64-F937-41DF-B5DC-A7B45DA1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2FF5B06-D2F4-47BC-A5D8-DF6D021B6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FEB074-C549-4FC6-B434-871065C13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32C6CF-22E7-45EB-A0F6-CD40CC06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DB3BDA-31C7-4EBD-8494-0E6541B1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003584-95BC-460A-AF47-4F4359FC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0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37FFE3-E6D5-4BAE-BAF3-F059608C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A41529-DE21-449D-8CDC-81B2FC06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540A39-5A6E-417D-AEA9-9C29D44AC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6222-1B87-457E-922B-F93FD94A071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C73927-3170-4E12-A225-8455789C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DBB45F-B602-465D-951E-BC530E593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81DB-D129-4A70-8923-2A3F9F48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88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woda, rzeka, drzewo, duży&#10;&#10;Opis wygenerowany automatycznie">
            <a:extLst>
              <a:ext uri="{FF2B5EF4-FFF2-40B4-BE49-F238E27FC236}">
                <a16:creationId xmlns:a16="http://schemas.microsoft.com/office/drawing/2014/main" id="{A20A0432-7FD7-44EC-BB8A-6F1E3774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Freeform: Shape 6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3DB692-0BF5-4925-A8A5-D726E7B12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pl-PL" sz="6600" b="1" dirty="0">
                <a:solidFill>
                  <a:srgbClr val="002060"/>
                </a:solidFill>
              </a:rPr>
              <a:t>Jak wędruje woda?</a:t>
            </a:r>
          </a:p>
        </p:txBody>
      </p:sp>
      <p:pic>
        <p:nvPicPr>
          <p:cNvPr id="19" name="Symbol zastępczy zawartości 4">
            <a:extLst>
              <a:ext uri="{FF2B5EF4-FFF2-40B4-BE49-F238E27FC236}">
                <a16:creationId xmlns:a16="http://schemas.microsoft.com/office/drawing/2014/main" id="{738A6225-C682-41EE-A754-8920682F5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631" y="5255801"/>
            <a:ext cx="1805815" cy="132556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D8D36A1-F87B-4A8D-846B-5EC7D3B05A6C}"/>
              </a:ext>
            </a:extLst>
          </p:cNvPr>
          <p:cNvSpPr txBox="1"/>
          <p:nvPr/>
        </p:nvSpPr>
        <p:spPr>
          <a:xfrm>
            <a:off x="0" y="6274191"/>
            <a:ext cx="21804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92D050"/>
                </a:solidFill>
              </a:rPr>
              <a:t>Grafika: http://www.banktapet.pl/detal/695115/woda-przyroda-drzewa-digital-a</a:t>
            </a:r>
          </a:p>
        </p:txBody>
      </p:sp>
    </p:spTree>
    <p:extLst>
      <p:ext uri="{BB962C8B-B14F-4D97-AF65-F5344CB8AC3E}">
        <p14:creationId xmlns:p14="http://schemas.microsoft.com/office/powerpoint/2010/main" val="295871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287"/>
            <a:ext cx="10401886" cy="31617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Połóż w miejsca oznaczone kropkami: </a:t>
            </a:r>
            <a:br>
              <a:rPr lang="pl-PL" sz="2400" b="1" dirty="0">
                <a:solidFill>
                  <a:srgbClr val="002060"/>
                </a:solidFill>
              </a:rPr>
            </a:br>
            <a:br>
              <a:rPr lang="pl-PL" sz="2400" dirty="0"/>
            </a:br>
            <a:r>
              <a:rPr lang="pl-PL" sz="2400" dirty="0"/>
              <a:t>jedna kropka – chmura z kroplami deszczu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dwie kropki – rzeka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trzy kropki – słońce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Teraz już wiesz jak woda wędruje?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582EB142-1589-42B8-8EAF-8074804AB2DD}"/>
              </a:ext>
            </a:extLst>
          </p:cNvPr>
          <p:cNvSpPr/>
          <p:nvPr/>
        </p:nvSpPr>
        <p:spPr>
          <a:xfrm>
            <a:off x="3094892" y="914400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90B8E3F4-77DA-4F21-BC3C-50D77B624FBA}"/>
              </a:ext>
            </a:extLst>
          </p:cNvPr>
          <p:cNvSpPr/>
          <p:nvPr/>
        </p:nvSpPr>
        <p:spPr>
          <a:xfrm>
            <a:off x="4365674" y="1486195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904119F2-2518-4D91-ABB2-BBE00598C125}"/>
              </a:ext>
            </a:extLst>
          </p:cNvPr>
          <p:cNvSpPr/>
          <p:nvPr/>
        </p:nvSpPr>
        <p:spPr>
          <a:xfrm>
            <a:off x="3854548" y="1493228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ACD34F7E-12EF-430C-B015-EB93A3C534C8}"/>
              </a:ext>
            </a:extLst>
          </p:cNvPr>
          <p:cNvSpPr/>
          <p:nvPr/>
        </p:nvSpPr>
        <p:spPr>
          <a:xfrm>
            <a:off x="4499316" y="2121877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3C89A32-955C-4226-BC9F-1FB3AF97A69E}"/>
              </a:ext>
            </a:extLst>
          </p:cNvPr>
          <p:cNvSpPr/>
          <p:nvPr/>
        </p:nvSpPr>
        <p:spPr>
          <a:xfrm>
            <a:off x="3985846" y="2103413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1195BF07-3F42-42CB-8CA0-1FE4F1841931}"/>
              </a:ext>
            </a:extLst>
          </p:cNvPr>
          <p:cNvSpPr/>
          <p:nvPr/>
        </p:nvSpPr>
        <p:spPr>
          <a:xfrm>
            <a:off x="3474720" y="2121877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223CBBC-A6F7-43DD-81DC-29623B50DF03}"/>
              </a:ext>
            </a:extLst>
          </p:cNvPr>
          <p:cNvSpPr/>
          <p:nvPr/>
        </p:nvSpPr>
        <p:spPr>
          <a:xfrm>
            <a:off x="2613659" y="3130354"/>
            <a:ext cx="7202659" cy="351692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BE39CF71-9078-459B-BB17-591FD0CD2344}"/>
              </a:ext>
            </a:extLst>
          </p:cNvPr>
          <p:cNvSpPr/>
          <p:nvPr/>
        </p:nvSpPr>
        <p:spPr>
          <a:xfrm>
            <a:off x="7769908" y="4081387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614569B-74A6-4AC9-ABD1-68194AB8AF09}"/>
              </a:ext>
            </a:extLst>
          </p:cNvPr>
          <p:cNvSpPr/>
          <p:nvPr/>
        </p:nvSpPr>
        <p:spPr>
          <a:xfrm>
            <a:off x="4496970" y="3990518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B02B594B-09DE-44B6-895F-4EFB738377C9}"/>
              </a:ext>
            </a:extLst>
          </p:cNvPr>
          <p:cNvSpPr/>
          <p:nvPr/>
        </p:nvSpPr>
        <p:spPr>
          <a:xfrm>
            <a:off x="5487638" y="5847172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EC65C412-CC18-41E5-AC94-771752474BBF}"/>
              </a:ext>
            </a:extLst>
          </p:cNvPr>
          <p:cNvSpPr/>
          <p:nvPr/>
        </p:nvSpPr>
        <p:spPr>
          <a:xfrm>
            <a:off x="6274140" y="5847172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185B3263-0F3C-4A88-89B6-1E71BB0904DA}"/>
              </a:ext>
            </a:extLst>
          </p:cNvPr>
          <p:cNvSpPr/>
          <p:nvPr/>
        </p:nvSpPr>
        <p:spPr>
          <a:xfrm>
            <a:off x="8398705" y="4064682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BF495069-C364-49CB-BF6F-ADB008CD2753}"/>
              </a:ext>
            </a:extLst>
          </p:cNvPr>
          <p:cNvSpPr/>
          <p:nvPr/>
        </p:nvSpPr>
        <p:spPr>
          <a:xfrm>
            <a:off x="7141111" y="4078750"/>
            <a:ext cx="379828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DCB2CD3D-95D5-45AF-99A4-17503EA9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0" y="4571256"/>
            <a:ext cx="1188953" cy="155010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B15B248-B659-4FA6-ADA0-3B4512BDE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135" y="3295773"/>
            <a:ext cx="1569696" cy="827972"/>
          </a:xfrm>
          <a:prstGeom prst="rect">
            <a:avLst/>
          </a:prstGeom>
        </p:spPr>
      </p:pic>
      <p:pic>
        <p:nvPicPr>
          <p:cNvPr id="22" name="Obraz 21" descr="Obraz zawierający rysunek&#10;&#10;Opis wygenerowany automatycznie">
            <a:extLst>
              <a:ext uri="{FF2B5EF4-FFF2-40B4-BE49-F238E27FC236}">
                <a16:creationId xmlns:a16="http://schemas.microsoft.com/office/drawing/2014/main" id="{22F4553B-9CE6-4732-9121-770041CF3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642" y="4726449"/>
            <a:ext cx="1290095" cy="14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739EA5A3-CFA3-4B66-8EB4-AB7340653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4551037"/>
            <a:ext cx="5975288" cy="197159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Twoja opowieść o tym jak wędruje woda jest gotowa! </a:t>
            </a:r>
          </a:p>
        </p:txBody>
      </p:sp>
      <p:pic>
        <p:nvPicPr>
          <p:cNvPr id="8" name="6 Odgłosy wody Kąpiel pod prysznicem">
            <a:hlinkClick r:id="" action="ppaction://media"/>
            <a:extLst>
              <a:ext uri="{FF2B5EF4-FFF2-40B4-BE49-F238E27FC236}">
                <a16:creationId xmlns:a16="http://schemas.microsoft.com/office/drawing/2014/main" id="{A7142828-3599-457D-8B5D-1D8F76E88E1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5242" y="3976258"/>
            <a:ext cx="824090" cy="824090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8B49BBB-4981-4C69-92C2-622B007C0D0F}"/>
              </a:ext>
            </a:extLst>
          </p:cNvPr>
          <p:cNvSpPr txBox="1"/>
          <p:nvPr/>
        </p:nvSpPr>
        <p:spPr>
          <a:xfrm>
            <a:off x="6564388" y="5599303"/>
            <a:ext cx="517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Kliknij na głośnik i posłuchaj. Czy wiesz co to za dźwięk?  Może masz pomysł jak możemy oszczędzać wodę?</a:t>
            </a:r>
          </a:p>
        </p:txBody>
      </p:sp>
      <p:pic>
        <p:nvPicPr>
          <p:cNvPr id="13" name="Symbol zastępczy zawartości 4">
            <a:extLst>
              <a:ext uri="{FF2B5EF4-FFF2-40B4-BE49-F238E27FC236}">
                <a16:creationId xmlns:a16="http://schemas.microsoft.com/office/drawing/2014/main" id="{4A369510-BF6F-4AA3-B86B-E9FAADA4FB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326" y="187348"/>
            <a:ext cx="1805815" cy="132556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319063E-E425-49DA-A6E6-537E13FEFE06}"/>
              </a:ext>
            </a:extLst>
          </p:cNvPr>
          <p:cNvSpPr txBox="1"/>
          <p:nvPr/>
        </p:nvSpPr>
        <p:spPr>
          <a:xfrm>
            <a:off x="10081384" y="0"/>
            <a:ext cx="1805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Grafika: https://mlodytechnik.pl/eksperymenty-i-zadania-szkolne/kosmos/28536-woda-wszedzie-woda</a:t>
            </a:r>
          </a:p>
        </p:txBody>
      </p:sp>
    </p:spTree>
    <p:extLst>
      <p:ext uri="{BB962C8B-B14F-4D97-AF65-F5344CB8AC3E}">
        <p14:creationId xmlns:p14="http://schemas.microsoft.com/office/powerpoint/2010/main" val="35083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rawa, siedzi, drzewo, woda&#10;&#10;Opis wygenerowany automatycznie">
            <a:extLst>
              <a:ext uri="{FF2B5EF4-FFF2-40B4-BE49-F238E27FC236}">
                <a16:creationId xmlns:a16="http://schemas.microsoft.com/office/drawing/2014/main" id="{536FC458-EE52-490B-8E44-BC3CD902A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/>
              <a:t>Z </a:t>
            </a:r>
            <a:r>
              <a:rPr lang="pl-PL" sz="2400" dirty="0"/>
              <a:t>chmur pada deszcz… Bardzo lubimy deszcz, który nas chłodzi  i pomaga rosnąć roślinom.</a:t>
            </a:r>
            <a:endParaRPr lang="en-US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22 Odgłosy padającego deszczu">
            <a:hlinkClick r:id="" action="ppaction://media"/>
            <a:extLst>
              <a:ext uri="{FF2B5EF4-FFF2-40B4-BE49-F238E27FC236}">
                <a16:creationId xmlns:a16="http://schemas.microsoft.com/office/drawing/2014/main" id="{3FF90B3A-B642-4DC5-B603-1474592C609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097" y="3515816"/>
            <a:ext cx="1638977" cy="1638977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6B4A139-97A0-47AB-BC78-654F5A4E2F68}"/>
              </a:ext>
            </a:extLst>
          </p:cNvPr>
          <p:cNvSpPr txBox="1"/>
          <p:nvPr/>
        </p:nvSpPr>
        <p:spPr>
          <a:xfrm>
            <a:off x="1195754" y="6105378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Kliknij na głośnik i posłuchaj dźwięków deszczu.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45085E3-5378-4A89-BE3B-3B2BAF9A661E}"/>
              </a:ext>
            </a:extLst>
          </p:cNvPr>
          <p:cNvSpPr txBox="1"/>
          <p:nvPr/>
        </p:nvSpPr>
        <p:spPr>
          <a:xfrm>
            <a:off x="10621108" y="5528602"/>
            <a:ext cx="1350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92D050"/>
                </a:solidFill>
              </a:rPr>
              <a:t>Grafika: https://smoglab.pl/z-nieba-spadl-deszcz-</a:t>
            </a:r>
          </a:p>
        </p:txBody>
      </p:sp>
    </p:spTree>
    <p:extLst>
      <p:ext uri="{BB962C8B-B14F-4D97-AF65-F5344CB8AC3E}">
        <p14:creationId xmlns:p14="http://schemas.microsoft.com/office/powerpoint/2010/main" val="572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8" y="4535424"/>
            <a:ext cx="3679484" cy="155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3400" dirty="0">
                <a:solidFill>
                  <a:schemeClr val="accent1">
                    <a:lumMod val="50000"/>
                  </a:schemeClr>
                </a:solidFill>
              </a:rPr>
              <a:t>Przygotuj swoją chmurę i kropelki</a:t>
            </a:r>
            <a:endParaRPr lang="en-US" sz="3400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Obraz 9" descr="Obraz zawierający wewnątrz, para, siedzi, biały&#10;&#10;Opis wygenerowany automatycznie">
            <a:extLst>
              <a:ext uri="{FF2B5EF4-FFF2-40B4-BE49-F238E27FC236}">
                <a16:creationId xmlns:a16="http://schemas.microsoft.com/office/drawing/2014/main" id="{4EE3C6C0-60E1-4F61-8270-7D1998371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03040" cy="4226709"/>
          </a:xfrm>
          <a:prstGeom prst="rect">
            <a:avLst/>
          </a:prstGeom>
        </p:spPr>
      </p:pic>
      <p:pic>
        <p:nvPicPr>
          <p:cNvPr id="8" name="Obraz 7" descr="Obraz zawierający nożyczki, wewnątrz, para, narzędzie&#10;&#10;Opis wygenerowany automatycznie">
            <a:extLst>
              <a:ext uri="{FF2B5EF4-FFF2-40B4-BE49-F238E27FC236}">
                <a16:creationId xmlns:a16="http://schemas.microsoft.com/office/drawing/2014/main" id="{8E55E3F5-7BAB-48AB-85AF-D8480593E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80" y="0"/>
            <a:ext cx="4003040" cy="422451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E01CDA-1A34-4F52-BF20-C22BC945D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928" y="0"/>
            <a:ext cx="4005072" cy="42245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2EB9254-103F-42FC-B200-BB56C9C8EED2}"/>
              </a:ext>
            </a:extLst>
          </p:cNvPr>
          <p:cNvSpPr txBox="1"/>
          <p:nvPr/>
        </p:nvSpPr>
        <p:spPr>
          <a:xfrm>
            <a:off x="4346917" y="4535424"/>
            <a:ext cx="6035039" cy="2034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600" dirty="0"/>
              <a:t>Potrzebne Ci będą</a:t>
            </a:r>
            <a:r>
              <a:rPr lang="en-US" sz="1600" dirty="0"/>
              <a:t>:</a:t>
            </a:r>
            <a:endParaRPr lang="pl-PL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pl-PL" sz="1600" dirty="0"/>
              <a:t>Biały</a:t>
            </a:r>
            <a:r>
              <a:rPr lang="en-US" sz="1600" dirty="0"/>
              <a:t> papier</a:t>
            </a:r>
            <a:endParaRPr lang="pl-PL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pl-PL" sz="1600" dirty="0"/>
              <a:t>Nożyczki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pl-PL" sz="1600" dirty="0"/>
              <a:t> Kredki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pl-PL" sz="1600" dirty="0"/>
              <a:t>Waciki/ wata kosmetyczna</a:t>
            </a:r>
            <a:endParaRPr lang="en-US" sz="16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l-PL" sz="1600" dirty="0"/>
              <a:t>Na papierze narysuj krople i chmury. </a:t>
            </a:r>
            <a:r>
              <a:rPr lang="en-US" sz="1600" dirty="0"/>
              <a:t> </a:t>
            </a:r>
            <a:r>
              <a:rPr lang="pl-PL" sz="1600" dirty="0"/>
              <a:t>Wytnij je. </a:t>
            </a:r>
            <a:r>
              <a:rPr lang="en-US" sz="1600" dirty="0"/>
              <a:t> </a:t>
            </a:r>
            <a:r>
              <a:rPr lang="pl-PL" sz="1600" dirty="0"/>
              <a:t>Chmury możesz wykleić watą lub wacikami, jeśli masz je w domu.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338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woda, rzeka, jezioro, zewnętrzne&#10;&#10;Opis wygenerowany automatycznie">
            <a:extLst>
              <a:ext uri="{FF2B5EF4-FFF2-40B4-BE49-F238E27FC236}">
                <a16:creationId xmlns:a16="http://schemas.microsoft.com/office/drawing/2014/main" id="{D3FE8A52-6C4E-4191-9719-D96FA86771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500" dirty="0"/>
              <a:t>Gdy pada deszcz  powstają kałuże. </a:t>
            </a:r>
            <a:br>
              <a:rPr lang="pl-PL" sz="2500" dirty="0"/>
            </a:br>
            <a:r>
              <a:rPr lang="pl-PL" sz="2500" dirty="0"/>
              <a:t>Więcej wody jest w rzece, jeziorze i morzu.</a:t>
            </a:r>
          </a:p>
        </p:txBody>
      </p:sp>
      <p:pic>
        <p:nvPicPr>
          <p:cNvPr id="7" name="5 Odgłosy wody Kapiąca woda">
            <a:hlinkClick r:id="" action="ppaction://media"/>
            <a:extLst>
              <a:ext uri="{FF2B5EF4-FFF2-40B4-BE49-F238E27FC236}">
                <a16:creationId xmlns:a16="http://schemas.microsoft.com/office/drawing/2014/main" id="{6040C409-3D06-4B82-9390-A18459A0619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0666" y="2084024"/>
            <a:ext cx="1358864" cy="1358864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53B5DB9-D819-4844-9850-60E09306CF89}"/>
              </a:ext>
            </a:extLst>
          </p:cNvPr>
          <p:cNvSpPr txBox="1"/>
          <p:nvPr/>
        </p:nvSpPr>
        <p:spPr>
          <a:xfrm>
            <a:off x="984738" y="4740812"/>
            <a:ext cx="305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Kliknij na głośnik i posłuchaj. Co to za dźwięk?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366BD74-C71F-4FB5-8DDC-6D1BCAEE42B7}"/>
              </a:ext>
            </a:extLst>
          </p:cNvPr>
          <p:cNvSpPr txBox="1"/>
          <p:nvPr/>
        </p:nvSpPr>
        <p:spPr>
          <a:xfrm>
            <a:off x="9903655" y="5838092"/>
            <a:ext cx="1951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>
                    <a:lumMod val="95000"/>
                  </a:schemeClr>
                </a:solidFill>
              </a:rPr>
              <a:t>Grafika: https://www.gorykaczawskie.pl/jezioro-pilchowickie/</a:t>
            </a:r>
          </a:p>
        </p:txBody>
      </p:sp>
    </p:spTree>
    <p:extLst>
      <p:ext uri="{BB962C8B-B14F-4D97-AF65-F5344CB8AC3E}">
        <p14:creationId xmlns:p14="http://schemas.microsoft.com/office/powerpoint/2010/main" val="33953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pPr algn="ctr"/>
            <a:r>
              <a:rPr lang="pl-PL" sz="3400" dirty="0">
                <a:solidFill>
                  <a:schemeClr val="accent1">
                    <a:lumMod val="50000"/>
                  </a:schemeClr>
                </a:solidFill>
              </a:rPr>
              <a:t>Przygotuj swoją rzekę</a:t>
            </a:r>
          </a:p>
        </p:txBody>
      </p:sp>
      <p:pic>
        <p:nvPicPr>
          <p:cNvPr id="7" name="Obraz 6" descr="Obraz zawierający nożyczki, para, narzędzie, siedzi&#10;&#10;Opis wygenerowany automatycznie">
            <a:extLst>
              <a:ext uri="{FF2B5EF4-FFF2-40B4-BE49-F238E27FC236}">
                <a16:creationId xmlns:a16="http://schemas.microsoft.com/office/drawing/2014/main" id="{A90A648B-0652-4C28-A061-A6A524E36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3736" y="-173736"/>
            <a:ext cx="4224528" cy="4572000"/>
          </a:xfrm>
          <a:prstGeom prst="rect">
            <a:avLst/>
          </a:prstGeom>
        </p:spPr>
      </p:pic>
      <p:pic>
        <p:nvPicPr>
          <p:cNvPr id="9" name="Obraz 8" descr="Obraz zawierający odzież, wewnątrz, mężczyzna, pielucha&#10;&#10;Opis wygenerowany automatycznie">
            <a:extLst>
              <a:ext uri="{FF2B5EF4-FFF2-40B4-BE49-F238E27FC236}">
                <a16:creationId xmlns:a16="http://schemas.microsoft.com/office/drawing/2014/main" id="{9DA55C91-B69B-4F5F-8883-B1F85052A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11312" y="-1653968"/>
            <a:ext cx="4226719" cy="753465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D4849E-82E0-461D-8D99-4806FF32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431323"/>
            <a:ext cx="5781822" cy="2110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Potrzebne Ci będą:</a:t>
            </a:r>
          </a:p>
          <a:p>
            <a:pPr marL="342900" indent="-342900">
              <a:buAutoNum type="arabicPeriod"/>
            </a:pPr>
            <a:r>
              <a:rPr lang="pl-PL" sz="2000" dirty="0"/>
              <a:t>Niebieski papier/ reklamówka foliowa</a:t>
            </a:r>
          </a:p>
          <a:p>
            <a:pPr marL="342900" indent="-342900">
              <a:buAutoNum type="arabicPeriod"/>
            </a:pPr>
            <a:r>
              <a:rPr lang="pl-PL" sz="2000" dirty="0"/>
              <a:t>Nożyczki</a:t>
            </a:r>
          </a:p>
          <a:p>
            <a:pPr marL="0" indent="0" algn="ctr">
              <a:buNone/>
            </a:pPr>
            <a:r>
              <a:rPr lang="pl-PL" sz="2000" dirty="0"/>
              <a:t>Z kawałka papieru wytnij gruby pasek i pozgniataj go w dłoniach.</a:t>
            </a:r>
          </a:p>
          <a:p>
            <a:pPr marL="342900" indent="-342900">
              <a:buAutoNum type="arabicPeriod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endParaRPr lang="pl-PL" sz="2000" dirty="0"/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36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ewnętrzne, przyroda, chmura, niebieski&#10;&#10;Opis wygenerowany automatycznie">
            <a:extLst>
              <a:ext uri="{FF2B5EF4-FFF2-40B4-BE49-F238E27FC236}">
                <a16:creationId xmlns:a16="http://schemas.microsoft.com/office/drawing/2014/main" id="{466653EA-6FC2-44E0-9ACB-AA4BB8D822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2800"/>
              <a:t>Gdy słonko świeci mocno to woda unosi się wysoko, wysoko…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0FD610-1C0D-405D-AEF1-FEB99E53CF71}"/>
              </a:ext>
            </a:extLst>
          </p:cNvPr>
          <p:cNvSpPr txBox="1"/>
          <p:nvPr/>
        </p:nvSpPr>
        <p:spPr>
          <a:xfrm>
            <a:off x="1181686" y="5669280"/>
            <a:ext cx="343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Kliknij na głośnik i posłuchaj. Co to za dźwięk? Jakie dźwięki kojarzą Ci się z ciepłym, słonecznym dniem?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63962E-9B6C-4972-9567-BE7E2CD42C90}"/>
              </a:ext>
            </a:extLst>
          </p:cNvPr>
          <p:cNvSpPr txBox="1"/>
          <p:nvPr/>
        </p:nvSpPr>
        <p:spPr>
          <a:xfrm>
            <a:off x="10128738" y="6105377"/>
            <a:ext cx="188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Grafika: http://weissklinik.pl/artykuly/tresci/razi-slonce/</a:t>
            </a:r>
          </a:p>
        </p:txBody>
      </p:sp>
      <p:pic>
        <p:nvPicPr>
          <p:cNvPr id="9" name="Odgłosy natury - Fale na plaży (mp3cut.net)">
            <a:hlinkClick r:id="" action="ppaction://media"/>
            <a:extLst>
              <a:ext uri="{FF2B5EF4-FFF2-40B4-BE49-F238E27FC236}">
                <a16:creationId xmlns:a16="http://schemas.microsoft.com/office/drawing/2014/main" id="{3F19BC24-BA09-414D-965C-4BCBE9372E1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8320" y="3595421"/>
            <a:ext cx="1638000" cy="1638000"/>
          </a:xfrm>
        </p:spPr>
      </p:pic>
    </p:spTree>
    <p:extLst>
      <p:ext uri="{BB962C8B-B14F-4D97-AF65-F5344CB8AC3E}">
        <p14:creationId xmlns:p14="http://schemas.microsoft.com/office/powerpoint/2010/main" val="38053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770476"/>
            <a:ext cx="3150129" cy="1199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Przygotuj swoje słońce</a:t>
            </a:r>
            <a:endParaRPr lang="en-US" sz="40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07CEB1-B720-4875-93BB-7F46A3C55829}"/>
              </a:ext>
            </a:extLst>
          </p:cNvPr>
          <p:cNvSpPr txBox="1"/>
          <p:nvPr/>
        </p:nvSpPr>
        <p:spPr>
          <a:xfrm>
            <a:off x="295422" y="2136330"/>
            <a:ext cx="3855159" cy="395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Potrzebne Ci będą</a:t>
            </a:r>
            <a:r>
              <a:rPr lang="en-US" sz="2000" dirty="0"/>
              <a:t>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1. Nożyczki</a:t>
            </a: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2. Klej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3. Szklanka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4. Kredki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5. Żółty papier</a:t>
            </a:r>
          </a:p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pl-PL" sz="2000" dirty="0"/>
              <a:t>Na kartce odrysuj koło za pomocą szklanki. Wytnij je. Z reszty papieru wytnij paseczki i doklej je do koła.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Obraz 7" descr="Obraz zawierający blokada, wewnątrz, małe, siedzi&#10;&#10;Opis wygenerowany automatycznie">
            <a:extLst>
              <a:ext uri="{FF2B5EF4-FFF2-40B4-BE49-F238E27FC236}">
                <a16:creationId xmlns:a16="http://schemas.microsoft.com/office/drawing/2014/main" id="{F51086DD-A552-41D4-A25F-431E419D2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442960" y="10"/>
            <a:ext cx="3749040" cy="3383270"/>
          </a:xfrm>
          <a:prstGeom prst="rect">
            <a:avLst/>
          </a:prstGeom>
        </p:spPr>
      </p:pic>
      <p:pic>
        <p:nvPicPr>
          <p:cNvPr id="10" name="Obraz 9" descr="Obraz zawierający wewnątrz, stół, kubek, siedzi&#10;&#10;Opis wygenerowany automatycznie">
            <a:extLst>
              <a:ext uri="{FF2B5EF4-FFF2-40B4-BE49-F238E27FC236}">
                <a16:creationId xmlns:a16="http://schemas.microsoft.com/office/drawing/2014/main" id="{7CDAD528-8EE4-4F46-8C63-D6F15B12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79852" y="-182875"/>
            <a:ext cx="3383280" cy="3749040"/>
          </a:xfrm>
          <a:prstGeom prst="rect">
            <a:avLst/>
          </a:prstGeom>
        </p:spPr>
      </p:pic>
      <p:pic>
        <p:nvPicPr>
          <p:cNvPr id="14" name="Obraz 13" descr="Obraz zawierający śmigło&#10;&#10;Opis wygenerowany automatycznie">
            <a:extLst>
              <a:ext uri="{FF2B5EF4-FFF2-40B4-BE49-F238E27FC236}">
                <a16:creationId xmlns:a16="http://schemas.microsoft.com/office/drawing/2014/main" id="{402E43B0-2C7D-411A-8916-154681A1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25840" y="3291840"/>
            <a:ext cx="3383279" cy="374904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DE0F7F-02F5-40DA-B372-2B0C59597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6973" y="3474711"/>
            <a:ext cx="3749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zewnętrzne, przyroda, wiosna, mężczyzna&#10;&#10;Opis wygenerowany automatycznie">
            <a:extLst>
              <a:ext uri="{FF2B5EF4-FFF2-40B4-BE49-F238E27FC236}">
                <a16:creationId xmlns:a16="http://schemas.microsoft.com/office/drawing/2014/main" id="{0BCEFD9C-A746-4522-9EF7-697A7ECE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551037"/>
            <a:ext cx="10589833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pl-PL" sz="2800" dirty="0">
                <a:solidFill>
                  <a:srgbClr val="000000"/>
                </a:solidFill>
              </a:rPr>
              <a:t>a woda jest niewidzialna… Para unosi się wysoko, wysoko, ale nie znika…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87A9C13-72C1-428D-9682-5C3A8A8B2B71}"/>
              </a:ext>
            </a:extLst>
          </p:cNvPr>
          <p:cNvSpPr txBox="1"/>
          <p:nvPr/>
        </p:nvSpPr>
        <p:spPr>
          <a:xfrm>
            <a:off x="112542" y="140898"/>
            <a:ext cx="23493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>
                    <a:lumMod val="95000"/>
                  </a:schemeClr>
                </a:solidFill>
              </a:rPr>
              <a:t>Grafika: https://naukaoklimacie.pl/aktualnosci/para-wodna-klimatyczny-dopalacz-379</a:t>
            </a:r>
          </a:p>
        </p:txBody>
      </p:sp>
    </p:spTree>
    <p:extLst>
      <p:ext uri="{BB962C8B-B14F-4D97-AF65-F5344CB8AC3E}">
        <p14:creationId xmlns:p14="http://schemas.microsoft.com/office/powerpoint/2010/main" val="208539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wewnątrz, przybory kuchenne, stół, garnek&#10;&#10;Opis wygenerowany automatycznie">
            <a:extLst>
              <a:ext uri="{FF2B5EF4-FFF2-40B4-BE49-F238E27FC236}">
                <a16:creationId xmlns:a16="http://schemas.microsoft.com/office/drawing/2014/main" id="{31671E34-E876-4B19-932A-26CD483AC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A244F-E12E-429E-B1C0-957E5BE8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l-PL" sz="4000" dirty="0">
                <a:solidFill>
                  <a:srgbClr val="002060"/>
                </a:solidFill>
              </a:rPr>
              <a:t>Doświadczenie</a:t>
            </a:r>
            <a:r>
              <a:rPr lang="en-US" sz="4000" dirty="0">
                <a:solidFill>
                  <a:srgbClr val="002060"/>
                </a:solidFill>
              </a:rPr>
              <a:t>: </a:t>
            </a:r>
            <a:br>
              <a:rPr lang="pl-PL" sz="4000" dirty="0">
                <a:solidFill>
                  <a:srgbClr val="002060"/>
                </a:solidFill>
              </a:rPr>
            </a:br>
            <a:r>
              <a:rPr lang="pl-PL" sz="4000" dirty="0">
                <a:solidFill>
                  <a:srgbClr val="002060"/>
                </a:solidFill>
              </a:rPr>
              <a:t>Jak powstaje</a:t>
            </a:r>
            <a:r>
              <a:rPr lang="en-US" sz="4000" dirty="0">
                <a:solidFill>
                  <a:srgbClr val="002060"/>
                </a:solidFill>
              </a:rPr>
              <a:t> para </a:t>
            </a:r>
            <a:r>
              <a:rPr lang="pl-PL" sz="4000" dirty="0">
                <a:solidFill>
                  <a:srgbClr val="002060"/>
                </a:solidFill>
              </a:rPr>
              <a:t>wodna</a:t>
            </a:r>
            <a:r>
              <a:rPr lang="en-US" sz="4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5937E8C-54D6-4CAC-8F11-C3D6D74A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188542"/>
            <a:ext cx="4926411" cy="2521973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indent="0">
              <a:buNone/>
            </a:pPr>
            <a:r>
              <a:rPr lang="pl-PL" sz="4200" dirty="0">
                <a:solidFill>
                  <a:srgbClr val="000000"/>
                </a:solidFill>
              </a:rPr>
              <a:t>Potrzebne Ci będzie:</a:t>
            </a:r>
          </a:p>
          <a:p>
            <a:pPr marL="514350" indent="-514350">
              <a:buAutoNum type="arabicPeriod"/>
            </a:pPr>
            <a:r>
              <a:rPr lang="pl-PL" sz="4200" dirty="0">
                <a:solidFill>
                  <a:srgbClr val="000000"/>
                </a:solidFill>
              </a:rPr>
              <a:t>Czajnik</a:t>
            </a:r>
          </a:p>
          <a:p>
            <a:pPr marL="514350" indent="-514350">
              <a:buAutoNum type="arabicPeriod"/>
            </a:pPr>
            <a:r>
              <a:rPr lang="pl-PL" sz="4200" dirty="0">
                <a:solidFill>
                  <a:srgbClr val="000000"/>
                </a:solidFill>
              </a:rPr>
              <a:t>Lusterko</a:t>
            </a:r>
          </a:p>
          <a:p>
            <a:pPr marL="0" indent="0" algn="ctr">
              <a:buNone/>
            </a:pPr>
            <a:r>
              <a:rPr lang="pl-PL" sz="3800" dirty="0"/>
              <a:t>Teraz poproś o pomoc osobę dorosłą. Do czajnika nalej wody i włączcie go. Obserwuj uważnie co się. Gdy woda zacznie się gotować wtedy podstawcie ostrożnie lusterko do szyjki czajnika, tak żeby para nie oparzyła dłoni. Można założyć kuchenne rękawice. Co zauważyłeś?</a:t>
            </a:r>
            <a:endParaRPr lang="en-US" sz="5900" dirty="0">
              <a:solidFill>
                <a:srgbClr val="000000"/>
              </a:solidFill>
            </a:endParaRPr>
          </a:p>
          <a:p>
            <a:pPr marL="342900"/>
            <a:endParaRPr lang="en-US" sz="3200" dirty="0">
              <a:solidFill>
                <a:srgbClr val="000000"/>
              </a:solidFill>
            </a:endParaRPr>
          </a:p>
          <a:p>
            <a:pPr marL="34290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104A6DD-EC32-426A-9700-9CFCDC9A58D5}"/>
              </a:ext>
            </a:extLst>
          </p:cNvPr>
          <p:cNvSpPr txBox="1"/>
          <p:nvPr/>
        </p:nvSpPr>
        <p:spPr>
          <a:xfrm>
            <a:off x="10410092" y="154745"/>
            <a:ext cx="16318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2">
                    <a:lumMod val="50000"/>
                  </a:schemeClr>
                </a:solidFill>
              </a:rPr>
              <a:t>Grafika: https://www.fakt.pl/kobieta/zdrowie-i-fitness/jak-prawidlowo-gotowac-wode/lm9whk4</a:t>
            </a:r>
          </a:p>
        </p:txBody>
      </p:sp>
    </p:spTree>
    <p:extLst>
      <p:ext uri="{BB962C8B-B14F-4D97-AF65-F5344CB8AC3E}">
        <p14:creationId xmlns:p14="http://schemas.microsoft.com/office/powerpoint/2010/main" val="15602119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440</Words>
  <Application>Microsoft Office PowerPoint</Application>
  <PresentationFormat>Panoramiczny</PresentationFormat>
  <Paragraphs>46</Paragraphs>
  <Slides>11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Jak wędruje woda?</vt:lpstr>
      <vt:lpstr>Z chmur pada deszcz… Bardzo lubimy deszcz, który nas chłodzi  i pomaga rosnąć roślinom.</vt:lpstr>
      <vt:lpstr>Przygotuj swoją chmurę i kropelki</vt:lpstr>
      <vt:lpstr>Gdy pada deszcz  powstają kałuże.  Więcej wody jest w rzece, jeziorze i morzu.</vt:lpstr>
      <vt:lpstr>Przygotuj swoją rzekę</vt:lpstr>
      <vt:lpstr>Gdy słonko świeci mocno to woda unosi się wysoko, wysoko…</vt:lpstr>
      <vt:lpstr>Przygotuj swoje słońce</vt:lpstr>
      <vt:lpstr>Ta woda jest niewidzialna… Para unosi się wysoko, wysoko, ale nie znika…</vt:lpstr>
      <vt:lpstr>Doświadczenie:  Jak powstaje para wodna?</vt:lpstr>
      <vt:lpstr>Połóż w miejsca oznaczone kropkami:   jedna kropka – chmura z kroplami deszczu  dwie kropki – rzeka  trzy kropki – słońce  Teraz już wiesz jak woda wędruje? </vt:lpstr>
      <vt:lpstr>Twoja opowieść o tym jak wędruje woda jest gotowa!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wędruje woda?</dc:title>
  <dc:creator>Jakubas Joachim (STUD)</dc:creator>
  <cp:lastModifiedBy>Jakubas Joachim (STUD)</cp:lastModifiedBy>
  <cp:revision>43</cp:revision>
  <dcterms:created xsi:type="dcterms:W3CDTF">2020-03-31T07:14:37Z</dcterms:created>
  <dcterms:modified xsi:type="dcterms:W3CDTF">2020-04-01T07:30:07Z</dcterms:modified>
</cp:coreProperties>
</file>